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58" r:id="rId84"/>
    <p:sldId id="373" r:id="rId85"/>
    <p:sldId id="374" r:id="rId86"/>
    <p:sldId id="375" r:id="rId87"/>
    <p:sldId id="376" r:id="rId88"/>
    <p:sldId id="381" r:id="rId89"/>
    <p:sldId id="382" r:id="rId90"/>
    <p:sldId id="383" r:id="rId91"/>
    <p:sldId id="384" r:id="rId92"/>
    <p:sldId id="385" r:id="rId93"/>
    <p:sldId id="387" r:id="rId94"/>
    <p:sldId id="388" r:id="rId95"/>
    <p:sldId id="390" r:id="rId96"/>
    <p:sldId id="391" r:id="rId97"/>
    <p:sldId id="392" r:id="rId98"/>
    <p:sldId id="393" r:id="rId99"/>
    <p:sldId id="394" r:id="rId100"/>
    <p:sldId id="395" r:id="rId101"/>
    <p:sldId id="396" r:id="rId102"/>
    <p:sldId id="397" r:id="rId103"/>
    <p:sldId id="39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71" r:id="rId115"/>
    <p:sldId id="370" r:id="rId116"/>
    <p:sldId id="372" r:id="rId117"/>
    <p:sldId id="399" r:id="rId118"/>
    <p:sldId id="400" r:id="rId11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8" autoAdjust="0"/>
  </p:normalViewPr>
  <p:slideViewPr>
    <p:cSldViewPr>
      <p:cViewPr>
        <p:scale>
          <a:sx n="118" d="100"/>
          <a:sy n="118" d="100"/>
        </p:scale>
        <p:origin x="-2984" y="-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9F0A8-0FD0-4432-9785-C2D113138D3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00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FF5E2-A498-40AB-AAF9-A4DCBA69E3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57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5975D-AEA5-4B48-A96F-6A9DBB1B5C4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1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6AFAB-B9CC-43E6-86B9-2EECE56A316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9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A7803-71EF-41B9-925F-535D3678A65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3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FF3B-0A27-4B2D-87BA-410C88294354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17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4F11D-6893-41BD-B629-E97A9357553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79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FFD8D-2E75-47FE-8077-4FEC5095B06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6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22E9-E81E-4944-A154-5FB74E3872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778EE-E86C-4A90-8F73-A09D3D2F554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4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E953-A835-47ED-BF02-DC9CF33BE4E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07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2AEAD2D-4F22-49D7-A227-1690561A5F0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hyperlink" Target="http://code.google.com/p/minify/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9" descr="PAGINA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788"/>
            <a:ext cx="9251950" cy="697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4427538" y="19891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b="1">
              <a:latin typeface="Helvetica" pitchFamily="2" charset="0"/>
            </a:endParaRPr>
          </a:p>
        </p:txBody>
      </p:sp>
      <p:sp>
        <p:nvSpPr>
          <p:cNvPr id="2052" name="Rectangle 15"/>
          <p:cNvSpPr>
            <a:spLocks noChangeArrowheads="1"/>
          </p:cNvSpPr>
          <p:nvPr/>
        </p:nvSpPr>
        <p:spPr bwMode="auto">
          <a:xfrm>
            <a:off x="5003800" y="1989138"/>
            <a:ext cx="32369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C9DB03"/>
                </a:solidFill>
                <a:latin typeface="Avenir LT Std 55 Roman" pitchFamily="34" charset="0"/>
              </a:rPr>
              <a:t>Curso Android</a:t>
            </a:r>
            <a:r>
              <a:rPr lang="es-ES" sz="3600">
                <a:latin typeface="Avenir LT Std 55 Roman" pitchFamily="34" charset="0"/>
              </a:rPr>
              <a:t> </a:t>
            </a:r>
          </a:p>
        </p:txBody>
      </p:sp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5580063" y="2420938"/>
            <a:ext cx="3150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C9DB03"/>
                </a:solidFill>
                <a:latin typeface="Avenir LT Std 55 Roman" pitchFamily="34" charset="0"/>
              </a:rPr>
              <a:t>Edición </a:t>
            </a:r>
            <a:r>
              <a:rPr lang="es-ES" sz="4000" b="1" dirty="0" smtClean="0">
                <a:solidFill>
                  <a:schemeClr val="bg1"/>
                </a:solidFill>
                <a:latin typeface="Avenir LT Std 55 Roman" pitchFamily="34" charset="0"/>
              </a:rPr>
              <a:t>2013</a:t>
            </a:r>
            <a:endParaRPr lang="es-ES" sz="4000" b="1" dirty="0">
              <a:solidFill>
                <a:schemeClr val="bg1"/>
              </a:solidFill>
              <a:latin typeface="Avenir LT Std 55 Roman" pitchFamily="34" charset="0"/>
            </a:endParaRPr>
          </a:p>
        </p:txBody>
      </p:sp>
      <p:pic>
        <p:nvPicPr>
          <p:cNvPr id="205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6021388"/>
            <a:ext cx="6477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Navegación Temporal. Back (“Atrás”)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941168"/>
            <a:ext cx="4464496" cy="144498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5536" y="1997839"/>
            <a:ext cx="84969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</a:t>
            </a:r>
            <a:r>
              <a:rPr lang="es-ES_tradnl" dirty="0" smtClean="0"/>
              <a:t>os </a:t>
            </a:r>
            <a:r>
              <a:rPr lang="es-ES_tradnl" dirty="0"/>
              <a:t>usuarios de </a:t>
            </a:r>
            <a:r>
              <a:rPr lang="es-ES_tradnl" dirty="0" err="1"/>
              <a:t>Android</a:t>
            </a:r>
            <a:r>
              <a:rPr lang="es-ES_tradnl" dirty="0"/>
              <a:t> esperan </a:t>
            </a:r>
            <a:r>
              <a:rPr lang="es-ES_tradnl" dirty="0" smtClean="0"/>
              <a:t>que </a:t>
            </a:r>
            <a:r>
              <a:rPr lang="es-ES_tradnl" dirty="0"/>
              <a:t>el botón </a:t>
            </a:r>
            <a:r>
              <a:rPr lang="es-ES_tradnl" dirty="0" smtClean="0"/>
              <a:t>“Atrás” </a:t>
            </a:r>
            <a:r>
              <a:rPr lang="es-ES_tradnl" dirty="0" smtClean="0"/>
              <a:t>les </a:t>
            </a:r>
            <a:r>
              <a:rPr lang="es-ES_tradnl" dirty="0" smtClean="0"/>
              <a:t>lleve </a:t>
            </a:r>
            <a:r>
              <a:rPr lang="es-ES_tradnl" dirty="0"/>
              <a:t>a la pantalla </a:t>
            </a:r>
            <a:r>
              <a:rPr lang="es-ES_tradnl" dirty="0" smtClean="0"/>
              <a:t>anterior. </a:t>
            </a:r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conjunto de pantallas </a:t>
            </a:r>
            <a:r>
              <a:rPr lang="es-ES_tradnl" dirty="0" smtClean="0"/>
              <a:t>siempre comienza en </a:t>
            </a:r>
            <a:r>
              <a:rPr lang="es-ES_tradnl" dirty="0"/>
              <a:t>la </a:t>
            </a:r>
            <a:r>
              <a:rPr lang="es-ES_tradnl" dirty="0" smtClean="0"/>
              <a:t>pantalla </a:t>
            </a:r>
            <a:r>
              <a:rPr lang="es-ES_tradnl" dirty="0"/>
              <a:t>"home" del </a:t>
            </a:r>
            <a:r>
              <a:rPr lang="es-ES_tradnl" dirty="0" smtClean="0"/>
              <a:t>teléfono. </a:t>
            </a:r>
          </a:p>
          <a:p>
            <a:endParaRPr lang="es-ES_tradnl" dirty="0" smtClean="0"/>
          </a:p>
          <a:p>
            <a:r>
              <a:rPr lang="es-ES_tradnl" dirty="0" smtClean="0"/>
              <a:t>Al presionar “Atrás” suficientes </a:t>
            </a:r>
            <a:r>
              <a:rPr lang="es-ES_tradnl" dirty="0"/>
              <a:t>veces </a:t>
            </a:r>
            <a:r>
              <a:rPr lang="es-ES_tradnl" dirty="0" smtClean="0"/>
              <a:t>debemos </a:t>
            </a:r>
            <a:r>
              <a:rPr lang="es-ES_tradnl" dirty="0" smtClean="0"/>
              <a:t>llegar al HOME, </a:t>
            </a:r>
            <a:r>
              <a:rPr lang="es-ES_tradnl" dirty="0"/>
              <a:t>después de lo cual el botón Atrás no hará nada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Está implementación es automática en los dispositivos </a:t>
            </a:r>
            <a:r>
              <a:rPr lang="es-ES_tradnl" dirty="0" err="1" smtClean="0"/>
              <a:t>Android</a:t>
            </a:r>
            <a:r>
              <a:rPr lang="es-ES_tradnl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62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1556792"/>
            <a:ext cx="6764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Manejar el historial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Webview.goBack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Webview.canGoBack</a:t>
            </a:r>
            <a:r>
              <a:rPr lang="es-ES" dirty="0"/>
              <a:t>()</a:t>
            </a:r>
          </a:p>
          <a:p>
            <a:pPr lvl="2"/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789040"/>
            <a:ext cx="7332786" cy="237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4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1" name="2 CuadroTexto"/>
          <p:cNvSpPr txBox="1"/>
          <p:nvPr/>
        </p:nvSpPr>
        <p:spPr>
          <a:xfrm>
            <a:off x="1187624" y="1556792"/>
            <a:ext cx="6764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Depuración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WebChromeClient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err="1" smtClean="0"/>
              <a:t>onconsoleMessage</a:t>
            </a:r>
            <a:r>
              <a:rPr lang="es-ES" dirty="0" smtClean="0"/>
              <a:t>()</a:t>
            </a:r>
            <a:endParaRPr lang="es-ES" dirty="0"/>
          </a:p>
          <a:p>
            <a:pPr lvl="2"/>
            <a:endParaRPr lang="es-ES" dirty="0" smtClean="0"/>
          </a:p>
        </p:txBody>
      </p:sp>
      <p:pic>
        <p:nvPicPr>
          <p:cNvPr id="12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056"/>
            <a:ext cx="8867297" cy="1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1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1412776"/>
            <a:ext cx="67640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Recomendaciones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Redireccionar</a:t>
            </a:r>
            <a:r>
              <a:rPr lang="es-ES" dirty="0" smtClean="0"/>
              <a:t> los dispositivos móviles a una web adaptada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Usar un DOCTYPE adecuado  -</a:t>
            </a:r>
            <a:r>
              <a:rPr lang="es-ES" dirty="0" err="1" smtClean="0"/>
              <a:t>xHTML</a:t>
            </a:r>
            <a:r>
              <a:rPr lang="es-ES" dirty="0" smtClean="0"/>
              <a:t>-</a:t>
            </a:r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Usar </a:t>
            </a:r>
            <a:r>
              <a:rPr lang="es-ES" dirty="0" err="1" smtClean="0"/>
              <a:t>Viewport</a:t>
            </a:r>
            <a:r>
              <a:rPr lang="es-ES" dirty="0" smtClean="0"/>
              <a:t> para adaptar el contenido a los distintos tipos de pantalla</a:t>
            </a:r>
          </a:p>
          <a:p>
            <a:pPr lvl="2"/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</p:txBody>
      </p:sp>
      <p:pic>
        <p:nvPicPr>
          <p:cNvPr id="1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717032"/>
            <a:ext cx="6490365" cy="766030"/>
          </a:xfrm>
          <a:prstGeom prst="rect">
            <a:avLst/>
          </a:prstGeom>
        </p:spPr>
      </p:pic>
      <p:pic>
        <p:nvPicPr>
          <p:cNvPr id="13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5661248"/>
            <a:ext cx="892899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1" name="2 CuadroTexto"/>
          <p:cNvSpPr txBox="1"/>
          <p:nvPr/>
        </p:nvSpPr>
        <p:spPr>
          <a:xfrm>
            <a:off x="1187624" y="1628800"/>
            <a:ext cx="67640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Recomendaciones</a:t>
            </a:r>
          </a:p>
          <a:p>
            <a:pPr lvl="2"/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Evitar cargar múltiples ficheros para reducir el consumo de ancho de banda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Cargar CSS y JS en &lt;HEAD&gt; o &lt;BODY&gt;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Usar compresores de JS y CSS como </a:t>
            </a:r>
            <a:r>
              <a:rPr lang="es-ES" dirty="0" err="1" smtClean="0"/>
              <a:t>Minfy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>
                <a:hlinkClick r:id="rId3"/>
              </a:rPr>
              <a:t>http://code.google.com/p/minify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Evitar que aparezca el </a:t>
            </a:r>
            <a:r>
              <a:rPr lang="es-ES" dirty="0" err="1" smtClean="0"/>
              <a:t>scroll</a:t>
            </a:r>
            <a:r>
              <a:rPr lang="es-ES" dirty="0" smtClean="0"/>
              <a:t> </a:t>
            </a:r>
            <a:r>
              <a:rPr lang="es-ES" dirty="0" smtClean="0"/>
              <a:t>horizontal</a:t>
            </a:r>
            <a:endParaRPr lang="es-ES" dirty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65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Es </a:t>
            </a:r>
            <a:r>
              <a:rPr lang="es-ES_tradnl" dirty="0" smtClean="0"/>
              <a:t>un </a:t>
            </a:r>
            <a:r>
              <a:rPr lang="es-ES_tradnl" dirty="0"/>
              <a:t>conjunto de servicios </a:t>
            </a:r>
            <a:r>
              <a:rPr lang="es-ES_tradnl" dirty="0" err="1"/>
              <a:t>RESTful</a:t>
            </a:r>
            <a:r>
              <a:rPr lang="es-ES_tradnl" dirty="0"/>
              <a:t> que transmiten información y </a:t>
            </a:r>
            <a:r>
              <a:rPr lang="es-ES_tradnl" dirty="0" smtClean="0"/>
              <a:t>reciben </a:t>
            </a:r>
            <a:r>
              <a:rPr lang="es-ES_tradnl" dirty="0"/>
              <a:t>notificaciones de los dispositivos </a:t>
            </a:r>
            <a:r>
              <a:rPr lang="es-ES_tradnl" dirty="0" err="1" smtClean="0"/>
              <a:t>GGlass</a:t>
            </a:r>
            <a:r>
              <a:rPr lang="es-ES_tradnl" dirty="0" smtClean="0"/>
              <a:t>.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276915" y="2420888"/>
            <a:ext cx="7848872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/>
              <a:t>Glass</a:t>
            </a:r>
            <a:r>
              <a:rPr lang="es-ES_tradnl" dirty="0"/>
              <a:t> se </a:t>
            </a:r>
            <a:r>
              <a:rPr lang="es-ES_tradnl" dirty="0" smtClean="0"/>
              <a:t>basa en una </a:t>
            </a:r>
            <a:r>
              <a:rPr lang="es-ES_tradnl" dirty="0"/>
              <a:t>línea de tiempo.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línea de tiempo contiene elementos o "tarjetas" que muestran información </a:t>
            </a:r>
            <a:r>
              <a:rPr lang="es-ES_tradnl" dirty="0" smtClean="0"/>
              <a:t>al </a:t>
            </a:r>
            <a:r>
              <a:rPr lang="es-ES_tradnl" dirty="0"/>
              <a:t>usuario.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</a:t>
            </a:r>
            <a:r>
              <a:rPr lang="es-ES_tradnl" dirty="0"/>
              <a:t>usuarios navegan a través de su línea de </a:t>
            </a:r>
            <a:r>
              <a:rPr lang="es-ES_tradnl" dirty="0" smtClean="0"/>
              <a:t>tiempo, mostrando las </a:t>
            </a:r>
            <a:r>
              <a:rPr lang="es-ES_tradnl" dirty="0" smtClean="0"/>
              <a:t>“tarjetas” </a:t>
            </a:r>
            <a:r>
              <a:rPr lang="es-ES_tradnl" dirty="0" smtClean="0"/>
              <a:t>de esta.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/>
              <a:t>Cada tarjeta de </a:t>
            </a:r>
            <a:r>
              <a:rPr lang="es-ES_tradnl" dirty="0" smtClean="0"/>
              <a:t>la línea </a:t>
            </a:r>
            <a:r>
              <a:rPr lang="es-ES_tradnl" dirty="0"/>
              <a:t>de tiempo contiene información </a:t>
            </a:r>
            <a:r>
              <a:rPr lang="es-ES_tradnl" dirty="0" smtClean="0"/>
              <a:t>de interés para el usuario. ¿Do </a:t>
            </a:r>
            <a:r>
              <a:rPr lang="es-ES_tradnl" dirty="0" err="1" smtClean="0"/>
              <a:t>You</a:t>
            </a:r>
            <a:r>
              <a:rPr lang="es-ES_tradnl" dirty="0" smtClean="0"/>
              <a:t> </a:t>
            </a:r>
            <a:r>
              <a:rPr lang="es-ES_tradnl" dirty="0" err="1" smtClean="0"/>
              <a:t>Know</a:t>
            </a:r>
            <a:r>
              <a:rPr lang="es-ES_tradnl" dirty="0" smtClean="0"/>
              <a:t> Google </a:t>
            </a:r>
            <a:r>
              <a:rPr lang="es-ES_tradnl" dirty="0" err="1" smtClean="0"/>
              <a:t>Now</a:t>
            </a:r>
            <a:r>
              <a:rPr lang="es-ES_tradnl" dirty="0" smtClean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69980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556792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Hay tarjetas predeterminadas en la </a:t>
            </a:r>
            <a:r>
              <a:rPr lang="es-ES_tradnl" dirty="0"/>
              <a:t>línea de tiempo </a:t>
            </a:r>
            <a:r>
              <a:rPr lang="es-ES_tradnl" dirty="0" smtClean="0"/>
              <a:t>que </a:t>
            </a:r>
            <a:r>
              <a:rPr lang="es-ES_tradnl" dirty="0"/>
              <a:t>están </a:t>
            </a:r>
            <a:r>
              <a:rPr lang="es-ES_tradnl" dirty="0" smtClean="0"/>
              <a:t>”asociadas" </a:t>
            </a:r>
            <a:r>
              <a:rPr lang="es-ES_tradnl" dirty="0"/>
              <a:t>a una </a:t>
            </a:r>
            <a:r>
              <a:rPr lang="es-ES_tradnl" dirty="0" smtClean="0"/>
              <a:t>posición en las gafas, </a:t>
            </a:r>
            <a:r>
              <a:rPr lang="es-ES_tradnl" dirty="0"/>
              <a:t>por lo que siempre aparecen en el mismo lugar.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tarjeta que muestra la hora actual y la tarjeta que muestra todas las tareas que </a:t>
            </a:r>
            <a:r>
              <a:rPr lang="es-ES_tradnl" dirty="0" smtClean="0"/>
              <a:t>pueden ejecutarse </a:t>
            </a:r>
            <a:r>
              <a:rPr lang="es-ES_tradnl" dirty="0" smtClean="0"/>
              <a:t>son </a:t>
            </a:r>
            <a:r>
              <a:rPr lang="es-ES_tradnl" dirty="0"/>
              <a:t>ejemplos de tarjetas </a:t>
            </a:r>
            <a:r>
              <a:rPr lang="es-ES_tradnl" dirty="0" smtClean="0"/>
              <a:t>predeterminadas.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Podemos definir </a:t>
            </a:r>
            <a:r>
              <a:rPr lang="es-ES_tradnl" dirty="0" smtClean="0"/>
              <a:t>opciones </a:t>
            </a:r>
            <a:r>
              <a:rPr lang="es-ES_tradnl" dirty="0"/>
              <a:t>para permitir a los usuarios ejecutar acciones como eliminar o compartir una tarjeta.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036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</a:t>
            </a:r>
            <a:r>
              <a:rPr lang="es-ES_tradnl" dirty="0" smtClean="0"/>
              <a:t>comunicarnos </a:t>
            </a:r>
            <a:r>
              <a:rPr lang="es-ES_tradnl" dirty="0"/>
              <a:t>con la línea de tiempo de un usuario, se llama al </a:t>
            </a:r>
            <a:r>
              <a:rPr lang="es-ES_tradnl" dirty="0" smtClean="0"/>
              <a:t>servicio </a:t>
            </a:r>
            <a:r>
              <a:rPr lang="es-ES_tradnl" dirty="0" err="1" smtClean="0"/>
              <a:t>RESTful</a:t>
            </a:r>
            <a:r>
              <a:rPr lang="es-ES_tradnl" dirty="0" smtClean="0"/>
              <a:t> adecuado </a:t>
            </a:r>
            <a:r>
              <a:rPr lang="es-ES_tradnl" dirty="0"/>
              <a:t>para llevar a cabo la acción que </a:t>
            </a:r>
            <a:r>
              <a:rPr lang="es-ES_tradnl" dirty="0" smtClean="0"/>
              <a:t>queremos hacer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Google </a:t>
            </a:r>
            <a:r>
              <a:rPr lang="es-ES_tradnl" dirty="0"/>
              <a:t>se encarga de todos los detalles necesarios de la sincronización </a:t>
            </a:r>
            <a:r>
              <a:rPr lang="es-ES_tradnl" dirty="0" smtClean="0"/>
              <a:t>con las gafas del usuario. </a:t>
            </a:r>
          </a:p>
          <a:p>
            <a:endParaRPr lang="es-ES_tradnl" dirty="0"/>
          </a:p>
          <a:p>
            <a:r>
              <a:rPr lang="es-ES_tradnl" dirty="0" smtClean="0"/>
              <a:t>Algunas </a:t>
            </a:r>
            <a:r>
              <a:rPr lang="es-ES_tradnl" dirty="0"/>
              <a:t>de las acciones más comunes son:</a:t>
            </a:r>
          </a:p>
          <a:p>
            <a:endParaRPr lang="es-ES_tradnl" dirty="0"/>
          </a:p>
          <a:p>
            <a:pPr lvl="1"/>
            <a:r>
              <a:rPr lang="es-ES_tradnl" dirty="0"/>
              <a:t>Creación y gestión de </a:t>
            </a:r>
            <a:r>
              <a:rPr lang="es-ES_tradnl" dirty="0" smtClean="0"/>
              <a:t>tarjetas.</a:t>
            </a:r>
          </a:p>
          <a:p>
            <a:pPr lvl="1"/>
            <a:r>
              <a:rPr lang="es-ES_tradnl" dirty="0" smtClean="0"/>
              <a:t>Subscripción a notificaciones.</a:t>
            </a:r>
          </a:p>
          <a:p>
            <a:pPr lvl="1"/>
            <a:r>
              <a:rPr lang="es-ES_tradnl" dirty="0" smtClean="0"/>
              <a:t>Obtener de </a:t>
            </a:r>
            <a:r>
              <a:rPr lang="es-ES_tradnl" dirty="0"/>
              <a:t>la ubicación de un </a:t>
            </a:r>
            <a:r>
              <a:rPr lang="es-ES_tradnl" dirty="0" smtClean="0"/>
              <a:t>usuario.</a:t>
            </a:r>
            <a:endParaRPr lang="es-ES" dirty="0"/>
          </a:p>
        </p:txBody>
      </p:sp>
      <p:pic>
        <p:nvPicPr>
          <p:cNvPr id="4" name="Imagen 3" descr="Captura de pantalla 2013-06-08 a la(s) 17.23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4851400"/>
            <a:ext cx="5168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4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 smtClean="0"/>
              <a:t>Mirror</a:t>
            </a:r>
            <a:r>
              <a:rPr lang="es-ES_tradnl" dirty="0" smtClean="0"/>
              <a:t> API.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916832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Permite crear </a:t>
            </a:r>
            <a:r>
              <a:rPr lang="es-ES_tradnl" dirty="0"/>
              <a:t>servicios basados ​​en la </a:t>
            </a:r>
            <a:r>
              <a:rPr lang="es-ES_tradnl" dirty="0" smtClean="0"/>
              <a:t>web</a:t>
            </a:r>
            <a:r>
              <a:rPr lang="es-ES_tradnl" dirty="0"/>
              <a:t> </a:t>
            </a:r>
            <a:r>
              <a:rPr lang="es-ES_tradnl" dirty="0" smtClean="0"/>
              <a:t>que </a:t>
            </a:r>
            <a:r>
              <a:rPr lang="es-ES_tradnl" dirty="0"/>
              <a:t>interactúan con Google </a:t>
            </a:r>
            <a:r>
              <a:rPr lang="es-ES_tradnl" dirty="0" err="1"/>
              <a:t>Glass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</a:t>
            </a:r>
            <a:r>
              <a:rPr lang="es-ES_tradnl" dirty="0"/>
              <a:t>proporciona esta funcionalidad en un API </a:t>
            </a:r>
            <a:r>
              <a:rPr lang="es-ES_tradnl" dirty="0" smtClean="0"/>
              <a:t>basada </a:t>
            </a:r>
            <a:r>
              <a:rPr lang="es-ES_tradnl" dirty="0"/>
              <a:t>en la nube y no requiere la ejecución de código </a:t>
            </a:r>
            <a:r>
              <a:rPr lang="es-ES_tradnl" dirty="0" smtClean="0"/>
              <a:t>nativo. 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187624" y="3501008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Las </a:t>
            </a:r>
            <a:r>
              <a:rPr lang="es-ES_tradnl" dirty="0" smtClean="0"/>
              <a:t>tarjetas</a:t>
            </a:r>
            <a:r>
              <a:rPr lang="es-ES_tradnl" dirty="0" smtClean="0"/>
              <a:t> muestran </a:t>
            </a:r>
            <a:r>
              <a:rPr lang="es-ES_tradnl" dirty="0"/>
              <a:t>el contenido que ven los usuarios y </a:t>
            </a:r>
            <a:r>
              <a:rPr lang="es-ES_tradnl" dirty="0" smtClean="0"/>
              <a:t>son </a:t>
            </a:r>
            <a:r>
              <a:rPr lang="es-ES_tradnl" dirty="0"/>
              <a:t>la base de la experiencia del usuario.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</a:t>
            </a:r>
            <a:r>
              <a:rPr lang="es-ES" dirty="0" smtClean="0"/>
              <a:t>a</a:t>
            </a:r>
            <a:r>
              <a:rPr lang="es-ES_tradnl" dirty="0" smtClean="0"/>
              <a:t>s tarjetas pueden </a:t>
            </a:r>
            <a:r>
              <a:rPr lang="es-ES_tradnl" dirty="0"/>
              <a:t>ser de texto, </a:t>
            </a:r>
            <a:r>
              <a:rPr lang="es-ES_tradnl" dirty="0" smtClean="0"/>
              <a:t>HTML, </a:t>
            </a:r>
            <a:r>
              <a:rPr lang="es-ES_tradnl" dirty="0"/>
              <a:t>imágenes o video.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También podemos agrupar </a:t>
            </a:r>
            <a:r>
              <a:rPr lang="es-ES_tradnl" dirty="0"/>
              <a:t>las tarjetas </a:t>
            </a:r>
            <a:r>
              <a:rPr lang="es-ES_tradnl" dirty="0" smtClean="0"/>
              <a:t>en </a:t>
            </a:r>
            <a:r>
              <a:rPr lang="es-ES_tradnl" dirty="0"/>
              <a:t>una tarjeta </a:t>
            </a:r>
            <a:r>
              <a:rPr lang="es-ES_tradnl" dirty="0" smtClean="0"/>
              <a:t>que </a:t>
            </a:r>
            <a:r>
              <a:rPr lang="es-ES_tradnl" dirty="0"/>
              <a:t>se expande en una sub-línea de tiempo para </a:t>
            </a:r>
            <a:r>
              <a:rPr lang="es-ES_tradnl" dirty="0" smtClean="0"/>
              <a:t>facilitar su organización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642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 smtClean="0"/>
              <a:t>Mirror</a:t>
            </a:r>
            <a:r>
              <a:rPr lang="es-ES_tradnl" dirty="0" smtClean="0"/>
              <a:t> API.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7624" y="1844824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</a:t>
            </a:r>
            <a:r>
              <a:rPr lang="es-ES_tradnl" dirty="0"/>
              <a:t>especificar los elementos del menú </a:t>
            </a:r>
            <a:r>
              <a:rPr lang="es-ES_tradnl" dirty="0" smtClean="0"/>
              <a:t>que aparecerán en </a:t>
            </a:r>
            <a:r>
              <a:rPr lang="es-ES_tradnl" dirty="0"/>
              <a:t>las </a:t>
            </a:r>
            <a:r>
              <a:rPr lang="es-ES_tradnl" dirty="0" smtClean="0"/>
              <a:t>tarjetas. </a:t>
            </a:r>
          </a:p>
          <a:p>
            <a:endParaRPr lang="es-ES_tradnl" dirty="0"/>
          </a:p>
          <a:p>
            <a:r>
              <a:rPr lang="es-ES_tradnl" dirty="0" smtClean="0"/>
              <a:t>C</a:t>
            </a:r>
            <a:r>
              <a:rPr lang="es-ES" dirty="0" smtClean="0"/>
              <a:t>a</a:t>
            </a:r>
            <a:r>
              <a:rPr lang="es-ES_tradnl" dirty="0" smtClean="0"/>
              <a:t>da elemento puede </a:t>
            </a:r>
            <a:r>
              <a:rPr lang="es-ES_tradnl" dirty="0"/>
              <a:t>incluir una </a:t>
            </a:r>
            <a:r>
              <a:rPr lang="es-ES_tradnl" dirty="0" smtClean="0"/>
              <a:t>colección de </a:t>
            </a:r>
            <a:r>
              <a:rPr lang="es-ES_tradnl" dirty="0"/>
              <a:t>acciones como leer en voz alta, responder con la </a:t>
            </a:r>
            <a:r>
              <a:rPr lang="es-ES_tradnl" dirty="0" smtClean="0"/>
              <a:t>voz</a:t>
            </a:r>
            <a:r>
              <a:rPr lang="es-ES_tradnl" dirty="0"/>
              <a:t> </a:t>
            </a:r>
            <a:r>
              <a:rPr lang="es-ES_tradnl" dirty="0" smtClean="0"/>
              <a:t>o </a:t>
            </a:r>
            <a:r>
              <a:rPr lang="es-ES_tradnl" dirty="0"/>
              <a:t>navegar.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Podemos especificar </a:t>
            </a:r>
            <a:r>
              <a:rPr lang="es-ES_tradnl" dirty="0" smtClean="0"/>
              <a:t>nuestras </a:t>
            </a:r>
            <a:r>
              <a:rPr lang="es-ES_tradnl" dirty="0" smtClean="0"/>
              <a:t>propias </a:t>
            </a:r>
            <a:r>
              <a:rPr lang="es-ES_tradnl" dirty="0" smtClean="0"/>
              <a:t>acciones.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87624" y="4293096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suscribirnos a notificaciones en nuestra aplicación:</a:t>
            </a:r>
            <a:endParaRPr lang="es-ES_tradnl" dirty="0"/>
          </a:p>
          <a:p>
            <a:endParaRPr lang="es-ES_tradnl" dirty="0"/>
          </a:p>
          <a:p>
            <a:pPr lvl="1"/>
            <a:r>
              <a:rPr lang="es-ES_tradnl" dirty="0" smtClean="0"/>
              <a:t>Cuando un usuario </a:t>
            </a:r>
            <a:r>
              <a:rPr lang="es-ES_tradnl" dirty="0"/>
              <a:t>selecciona los elementos del </a:t>
            </a:r>
            <a:r>
              <a:rPr lang="es-ES_tradnl" dirty="0" smtClean="0"/>
              <a:t>menú.</a:t>
            </a:r>
            <a:endParaRPr lang="es-ES_tradnl" dirty="0"/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Cuando un usuario </a:t>
            </a:r>
            <a:r>
              <a:rPr lang="es-ES_tradnl" dirty="0"/>
              <a:t>comparte contenido con un </a:t>
            </a:r>
            <a:r>
              <a:rPr lang="es-ES_tradnl" dirty="0" smtClean="0"/>
              <a:t>contacto.</a:t>
            </a:r>
            <a:endParaRPr lang="es-ES_tradnl" dirty="0"/>
          </a:p>
          <a:p>
            <a:pPr lvl="1"/>
            <a:endParaRPr lang="es-ES_tradnl" dirty="0" smtClean="0"/>
          </a:p>
          <a:p>
            <a:pPr lvl="1"/>
            <a:r>
              <a:rPr lang="es-ES_tradnl" dirty="0" smtClean="0"/>
              <a:t>La </a:t>
            </a:r>
            <a:r>
              <a:rPr lang="es-ES_tradnl" dirty="0"/>
              <a:t>ubicación del usuario, cada diez minutos </a:t>
            </a:r>
            <a:r>
              <a:rPr lang="es-ES_tradnl" dirty="0" smtClean="0"/>
              <a:t>m</a:t>
            </a:r>
            <a:r>
              <a:rPr lang="es-ES_tradnl" dirty="0" smtClean="0"/>
              <a:t>í</a:t>
            </a:r>
            <a:r>
              <a:rPr lang="es-ES_tradnl" dirty="0" smtClean="0"/>
              <a:t>nimo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310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 smtClean="0"/>
              <a:t>Mirror</a:t>
            </a:r>
            <a:r>
              <a:rPr lang="es-ES_tradnl" dirty="0" smtClean="0"/>
              <a:t> API.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87624" y="1916832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Para </a:t>
            </a:r>
            <a:r>
              <a:rPr lang="es-ES_tradnl" dirty="0"/>
              <a:t>recibir notificaciones, </a:t>
            </a:r>
            <a:r>
              <a:rPr lang="es-ES_tradnl" dirty="0" smtClean="0"/>
              <a:t>creamos </a:t>
            </a:r>
            <a:r>
              <a:rPr lang="es-ES_tradnl" dirty="0"/>
              <a:t>una suscripción para </a:t>
            </a:r>
            <a:r>
              <a:rPr lang="es-ES_tradnl" dirty="0" smtClean="0"/>
              <a:t>ellas</a:t>
            </a:r>
            <a:r>
              <a:rPr lang="es-ES_tradnl" dirty="0"/>
              <a:t>, especificando una URL de devolución </a:t>
            </a:r>
            <a:r>
              <a:rPr lang="es-ES_tradnl" dirty="0" smtClean="0"/>
              <a:t>donde </a:t>
            </a:r>
            <a:r>
              <a:rPr lang="es-ES_tradnl" dirty="0" smtClean="0"/>
              <a:t>se </a:t>
            </a:r>
            <a:r>
              <a:rPr lang="es-ES_tradnl" dirty="0"/>
              <a:t>recibe la notificación cuando se produzca.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Al </a:t>
            </a:r>
            <a:r>
              <a:rPr lang="es-ES_tradnl" dirty="0"/>
              <a:t>recibir la notificación, se puede llevar a cabo la acción deseada en base a la notificación.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187624" y="3717032"/>
            <a:ext cx="77768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Un </a:t>
            </a:r>
            <a:r>
              <a:rPr lang="es-ES_tradnl" dirty="0"/>
              <a:t>contacto es una entidad </a:t>
            </a:r>
            <a:r>
              <a:rPr lang="es-ES_tradnl" dirty="0" smtClean="0"/>
              <a:t>con la que </a:t>
            </a:r>
            <a:r>
              <a:rPr lang="es-ES_tradnl" dirty="0"/>
              <a:t>los usuarios pueden compartir </a:t>
            </a:r>
            <a:r>
              <a:rPr lang="es-ES_tradnl" dirty="0" smtClean="0"/>
              <a:t>sus tarjetas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Esta </a:t>
            </a:r>
            <a:r>
              <a:rPr lang="es-ES_tradnl" dirty="0"/>
              <a:t>entidad puede representar a una persona o incluso </a:t>
            </a:r>
            <a:r>
              <a:rPr lang="es-ES_tradnl" dirty="0" smtClean="0"/>
              <a:t>a otras aplicaciones. </a:t>
            </a:r>
          </a:p>
          <a:p>
            <a:endParaRPr lang="es-ES_tradnl" dirty="0"/>
          </a:p>
          <a:p>
            <a:r>
              <a:rPr lang="es-ES_tradnl" dirty="0" smtClean="0"/>
              <a:t>También podemos especificar </a:t>
            </a:r>
            <a:r>
              <a:rPr lang="es-ES_tradnl" dirty="0"/>
              <a:t>los tipos MIME que </a:t>
            </a:r>
            <a:r>
              <a:rPr lang="es-ES_tradnl" dirty="0" smtClean="0"/>
              <a:t>cada </a:t>
            </a:r>
            <a:r>
              <a:rPr lang="es-ES_tradnl" dirty="0"/>
              <a:t>contacto puede manejar, por lo que los usuarios sólo pueden compartir las tarjetas </a:t>
            </a:r>
            <a:r>
              <a:rPr lang="es-ES_tradnl" dirty="0" smtClean="0"/>
              <a:t>compatibles con la entidad destino.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613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Navegación </a:t>
            </a:r>
            <a:r>
              <a:rPr lang="es-ES_tradnl" dirty="0" smtClean="0"/>
              <a:t>Jerárquica. </a:t>
            </a:r>
            <a:r>
              <a:rPr lang="es-ES_tradnl" dirty="0" smtClean="0"/>
              <a:t>HOME y UP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356992"/>
            <a:ext cx="5112568" cy="294603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5536" y="1997839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</a:t>
            </a:r>
            <a:r>
              <a:rPr lang="es-ES_tradnl" dirty="0" smtClean="0"/>
              <a:t>os </a:t>
            </a:r>
            <a:r>
              <a:rPr lang="es-ES_tradnl" dirty="0"/>
              <a:t>usuarios </a:t>
            </a:r>
            <a:r>
              <a:rPr lang="es-ES_tradnl" dirty="0" smtClean="0"/>
              <a:t>esperan </a:t>
            </a:r>
            <a:r>
              <a:rPr lang="es-ES_tradnl" dirty="0" smtClean="0"/>
              <a:t>que el botón Up le lleve al nivel anterior, acabando su </a:t>
            </a:r>
            <a:r>
              <a:rPr lang="es-ES_tradnl" dirty="0" err="1" smtClean="0"/>
              <a:t>fucionalidad</a:t>
            </a:r>
            <a:r>
              <a:rPr lang="es-ES_tradnl" dirty="0" smtClean="0"/>
              <a:t> en el HOME de nuestra aplicación.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379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 err="1" smtClean="0"/>
              <a:t>Mirror</a:t>
            </a:r>
            <a:r>
              <a:rPr lang="es-ES_tradnl" dirty="0" smtClean="0"/>
              <a:t> API.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71600" y="1916832"/>
            <a:ext cx="80648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Podemos hacer aplicaciones que sean conscientes </a:t>
            </a:r>
            <a:r>
              <a:rPr lang="es-ES_tradnl" dirty="0"/>
              <a:t>de localizaciones de los usuarios </a:t>
            </a:r>
            <a:r>
              <a:rPr lang="es-ES_tradnl" dirty="0" smtClean="0"/>
              <a:t>siempre que </a:t>
            </a:r>
            <a:r>
              <a:rPr lang="es-ES_tradnl" dirty="0"/>
              <a:t>los usuarios </a:t>
            </a:r>
            <a:r>
              <a:rPr lang="es-ES_tradnl" dirty="0" smtClean="0"/>
              <a:t>nos concedan </a:t>
            </a:r>
            <a:r>
              <a:rPr lang="es-ES_tradnl" dirty="0"/>
              <a:t>acceso.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Solicitaremos información </a:t>
            </a:r>
            <a:r>
              <a:rPr lang="es-ES_tradnl" dirty="0"/>
              <a:t>de </a:t>
            </a:r>
            <a:r>
              <a:rPr lang="es-ES_tradnl" dirty="0" smtClean="0"/>
              <a:t>la ubicación </a:t>
            </a:r>
            <a:r>
              <a:rPr lang="es-ES_tradnl" dirty="0"/>
              <a:t>a través de </a:t>
            </a:r>
            <a:r>
              <a:rPr lang="es-ES_tradnl" dirty="0" smtClean="0"/>
              <a:t>una petición especial, cuya respuesta será la </a:t>
            </a:r>
            <a:r>
              <a:rPr lang="es-ES_tradnl" dirty="0"/>
              <a:t>ubicación de </a:t>
            </a:r>
            <a:r>
              <a:rPr lang="es-ES_tradnl" dirty="0" smtClean="0"/>
              <a:t>las gafas.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También podemos suscribirnos a </a:t>
            </a:r>
            <a:r>
              <a:rPr lang="es-ES_tradnl" dirty="0"/>
              <a:t>actualizaciones de ubicación que se producen a intervalos regulares.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Además</a:t>
            </a:r>
            <a:r>
              <a:rPr lang="es-ES_tradnl" dirty="0"/>
              <a:t>, </a:t>
            </a:r>
            <a:r>
              <a:rPr lang="es-ES_tradnl" dirty="0" smtClean="0"/>
              <a:t>podemos adjuntar </a:t>
            </a:r>
            <a:r>
              <a:rPr lang="es-ES_tradnl" dirty="0"/>
              <a:t>una ubicación para una tarjeta </a:t>
            </a:r>
            <a:r>
              <a:rPr lang="es-ES_tradnl" dirty="0" smtClean="0"/>
              <a:t>y </a:t>
            </a:r>
            <a:r>
              <a:rPr lang="es-ES_tradnl" dirty="0"/>
              <a:t>ofrecer una opción </a:t>
            </a:r>
            <a:r>
              <a:rPr lang="es-ES_tradnl" dirty="0" smtClean="0"/>
              <a:t>en el menú </a:t>
            </a:r>
            <a:r>
              <a:rPr lang="es-ES_tradnl" dirty="0"/>
              <a:t>para que el usuario </a:t>
            </a:r>
            <a:r>
              <a:rPr lang="es-ES_tradnl" dirty="0" smtClean="0"/>
              <a:t>pueda navegar a dicha ubicación.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14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Plataforma de desarrollo.</a:t>
            </a:r>
            <a:endParaRPr lang="es-ES" dirty="0"/>
          </a:p>
        </p:txBody>
      </p:sp>
      <p:pic>
        <p:nvPicPr>
          <p:cNvPr id="3" name="Imagen 2" descr="Captura de pantalla 2013-06-08 a la(s) 17.47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0888"/>
            <a:ext cx="7971492" cy="34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Requisitos.</a:t>
            </a:r>
          </a:p>
          <a:p>
            <a:endParaRPr lang="es-ES_tradnl" dirty="0"/>
          </a:p>
          <a:p>
            <a:r>
              <a:rPr lang="es-ES_tradnl" dirty="0" smtClean="0"/>
              <a:t>Dependientes de la plataforma utilizada. (Es un </a:t>
            </a:r>
            <a:r>
              <a:rPr lang="es-ES_tradnl" dirty="0" err="1" smtClean="0"/>
              <a:t>Restful</a:t>
            </a:r>
            <a:r>
              <a:rPr lang="es-ES_tradnl" dirty="0" smtClean="0"/>
              <a:t>).</a:t>
            </a:r>
          </a:p>
          <a:p>
            <a:endParaRPr lang="es-ES_tradnl" dirty="0"/>
          </a:p>
          <a:p>
            <a:r>
              <a:rPr lang="es-ES_tradnl" dirty="0" smtClean="0"/>
              <a:t>Recomendado usar </a:t>
            </a:r>
            <a:r>
              <a:rPr lang="es-ES_tradnl" dirty="0" err="1" smtClean="0"/>
              <a:t>AppEngine</a:t>
            </a:r>
            <a:r>
              <a:rPr lang="es-ES_tradnl" dirty="0" smtClean="0"/>
              <a:t>. Java + </a:t>
            </a:r>
            <a:r>
              <a:rPr lang="es-ES_tradnl" dirty="0" err="1" smtClean="0"/>
              <a:t>Phyton</a:t>
            </a:r>
            <a:r>
              <a:rPr lang="es-ES_tradnl" dirty="0" smtClean="0"/>
              <a:t> + PHP </a:t>
            </a:r>
            <a:r>
              <a:rPr lang="es-ES" dirty="0" smtClean="0"/>
              <a:t>…..</a:t>
            </a:r>
          </a:p>
          <a:p>
            <a:endParaRPr lang="es-ES" dirty="0"/>
          </a:p>
          <a:p>
            <a:r>
              <a:rPr lang="es-ES" dirty="0" smtClean="0"/>
              <a:t>Crear un proyecto en “</a:t>
            </a:r>
            <a:r>
              <a:rPr lang="es-ES" dirty="0" err="1" smtClean="0"/>
              <a:t>Googel</a:t>
            </a:r>
            <a:r>
              <a:rPr lang="es-ES" dirty="0" smtClean="0"/>
              <a:t> Api </a:t>
            </a:r>
            <a:r>
              <a:rPr lang="es-ES" dirty="0" err="1" smtClean="0"/>
              <a:t>Console</a:t>
            </a:r>
            <a:r>
              <a:rPr lang="es-ES" dirty="0" smtClean="0"/>
              <a:t>”. Requiere ser uno de los afortunados </a:t>
            </a:r>
            <a:r>
              <a:rPr lang="es-ES" dirty="0" err="1" smtClean="0"/>
              <a:t>tester</a:t>
            </a:r>
            <a:r>
              <a:rPr lang="es-ES" dirty="0" smtClean="0"/>
              <a:t> seleccionados por </a:t>
            </a:r>
            <a:r>
              <a:rPr lang="es-ES" dirty="0"/>
              <a:t>G</a:t>
            </a:r>
            <a:r>
              <a:rPr lang="es-ES" dirty="0" smtClean="0"/>
              <a:t>oogle.</a:t>
            </a:r>
            <a:endParaRPr lang="es-ES" dirty="0"/>
          </a:p>
        </p:txBody>
      </p:sp>
      <p:pic>
        <p:nvPicPr>
          <p:cNvPr id="4" name="Imagen 3" descr="Captura de pantalla 2013-06-08 a la(s) 17.52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861048"/>
            <a:ext cx="7164288" cy="2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Playground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3" name="Imagen 2" descr="Captura de pantalla 2013-06-08 a la(s) 17.55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60848"/>
            <a:ext cx="6588224" cy="4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3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899592" y="162880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Time Line.</a:t>
            </a:r>
            <a:endParaRPr lang="es-ES" dirty="0"/>
          </a:p>
        </p:txBody>
      </p:sp>
      <p:pic>
        <p:nvPicPr>
          <p:cNvPr id="5" name="Imagen 4" descr="Captura de pantalla 2013-06-08 a la(s) 18.02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270076"/>
            <a:ext cx="7531100" cy="3543300"/>
          </a:xfrm>
          <a:prstGeom prst="rect">
            <a:avLst/>
          </a:prstGeom>
        </p:spPr>
      </p:pic>
      <p:pic>
        <p:nvPicPr>
          <p:cNvPr id="4" name="Imagen 3" descr="Captura de pantalla 2013-06-08 a la(s) 18.02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12776"/>
            <a:ext cx="3721100" cy="1854200"/>
          </a:xfrm>
          <a:prstGeom prst="rect">
            <a:avLst/>
          </a:prstGeom>
        </p:spPr>
      </p:pic>
      <p:pic>
        <p:nvPicPr>
          <p:cNvPr id="3" name="Imagen 2" descr="Captura de pantalla 2013-06-08 a la(s) 18.04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996952"/>
            <a:ext cx="2692772" cy="150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3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899592" y="162880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Menu</a:t>
            </a:r>
            <a:r>
              <a:rPr lang="es-ES_tradnl" dirty="0" smtClean="0"/>
              <a:t> </a:t>
            </a:r>
            <a:r>
              <a:rPr lang="es-ES_tradnl" dirty="0" err="1" smtClean="0"/>
              <a:t>Items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7"/>
            <a:ext cx="5688632" cy="42251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84784"/>
            <a:ext cx="3672408" cy="32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899592" y="162880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Locations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996952"/>
            <a:ext cx="7226154" cy="358081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16832"/>
            <a:ext cx="5052367" cy="9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8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899592" y="162880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Ejemplos.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303469"/>
            <a:ext cx="6582204" cy="55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3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Google </a:t>
            </a:r>
            <a:r>
              <a:rPr lang="es-ES" dirty="0" err="1" smtClean="0"/>
              <a:t>Glass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323528" y="1844824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Ejemplos.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85" y="1340768"/>
            <a:ext cx="749446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1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Ejemplo: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132856"/>
            <a:ext cx="5400600" cy="41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0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T</a:t>
            </a:r>
            <a:r>
              <a:rPr lang="es-ES" dirty="0" smtClean="0"/>
              <a:t>e</a:t>
            </a:r>
            <a:r>
              <a:rPr lang="es-ES_tradnl" dirty="0" err="1" smtClean="0"/>
              <a:t>léfonos</a:t>
            </a:r>
            <a:r>
              <a:rPr lang="es-ES_tradnl" dirty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345000"/>
            <a:ext cx="5400600" cy="36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9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Tablets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04864"/>
            <a:ext cx="6120680" cy="43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Resultado.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961"/>
            <a:ext cx="5544616" cy="67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5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1277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Resultado.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50454"/>
            <a:ext cx="7128792" cy="507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1277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988840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Proporcionan </a:t>
            </a:r>
            <a:r>
              <a:rPr lang="es-ES_tradnl" dirty="0"/>
              <a:t>una navegación lateral entre las pantallas </a:t>
            </a:r>
            <a:r>
              <a:rPr lang="es-ES_tradnl" dirty="0" smtClean="0"/>
              <a:t>del mismo nivel con pestañas.</a:t>
            </a:r>
          </a:p>
          <a:p>
            <a:endParaRPr lang="es-ES_tradnl" dirty="0"/>
          </a:p>
          <a:p>
            <a:r>
              <a:rPr lang="es-ES_tradnl" dirty="0" smtClean="0"/>
              <a:t>P</a:t>
            </a:r>
            <a:r>
              <a:rPr lang="es-ES" dirty="0" smtClean="0"/>
              <a:t>e</a:t>
            </a:r>
            <a:r>
              <a:rPr lang="es-ES_tradnl" dirty="0" err="1" smtClean="0"/>
              <a:t>rmite</a:t>
            </a:r>
            <a:r>
              <a:rPr lang="es-ES_tradnl" dirty="0" smtClean="0"/>
              <a:t> cambiar entre pestañas pulsando en estas o arrastrando el dedo.</a:t>
            </a:r>
          </a:p>
          <a:p>
            <a:endParaRPr lang="es-ES_tradnl" dirty="0"/>
          </a:p>
          <a:p>
            <a:r>
              <a:rPr lang="es-ES" dirty="0" smtClean="0"/>
              <a:t>Para implementar esta navegación usamos el componente </a:t>
            </a:r>
            <a:r>
              <a:rPr lang="es-ES" dirty="0" err="1" smtClean="0"/>
              <a:t>ViewPager</a:t>
            </a:r>
            <a:r>
              <a:rPr lang="es-ES" dirty="0" smtClean="0"/>
              <a:t>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259632" y="3933056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</a:t>
            </a:r>
            <a:r>
              <a:rPr lang="es-ES_tradnl" dirty="0" smtClean="0"/>
              <a:t>usar </a:t>
            </a:r>
            <a:r>
              <a:rPr lang="es-ES_tradnl" dirty="0" err="1" smtClean="0"/>
              <a:t>ViewPager</a:t>
            </a:r>
            <a:r>
              <a:rPr lang="es-ES_tradnl" dirty="0" smtClean="0"/>
              <a:t> agregamos </a:t>
            </a:r>
            <a:r>
              <a:rPr lang="es-ES_tradnl" dirty="0"/>
              <a:t>un </a:t>
            </a:r>
            <a:r>
              <a:rPr lang="es-ES_tradnl" dirty="0" smtClean="0"/>
              <a:t>elemento &lt;</a:t>
            </a:r>
            <a:r>
              <a:rPr lang="es-ES_tradnl" dirty="0" err="1"/>
              <a:t>ViewPager</a:t>
            </a:r>
            <a:r>
              <a:rPr lang="es-ES_tradnl" dirty="0"/>
              <a:t>&gt; </a:t>
            </a:r>
            <a:r>
              <a:rPr lang="es-ES_tradnl" dirty="0" smtClean="0"/>
              <a:t>al </a:t>
            </a:r>
            <a:r>
              <a:rPr lang="es-ES_tradnl" dirty="0"/>
              <a:t>diseño XML. </a:t>
            </a:r>
            <a:endParaRPr lang="es-ES" dirty="0"/>
          </a:p>
        </p:txBody>
      </p:sp>
      <p:pic>
        <p:nvPicPr>
          <p:cNvPr id="5" name="Imagen 4" descr="Captura de pantalla 2013-06-06 a la(s) 15.2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797152"/>
            <a:ext cx="6375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2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1277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916832"/>
            <a:ext cx="756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insertar vistas secundarias que representan a cada </a:t>
            </a:r>
            <a:r>
              <a:rPr lang="es-ES_tradnl" dirty="0" smtClean="0"/>
              <a:t>una de las páginas </a:t>
            </a:r>
            <a:r>
              <a:rPr lang="es-ES_tradnl" dirty="0"/>
              <a:t>es necesario conectar </a:t>
            </a:r>
            <a:r>
              <a:rPr lang="es-ES_tradnl" dirty="0" smtClean="0"/>
              <a:t>el &lt;</a:t>
            </a:r>
            <a:r>
              <a:rPr lang="es-ES_tradnl" dirty="0" err="1" smtClean="0"/>
              <a:t>ViewPager</a:t>
            </a:r>
            <a:r>
              <a:rPr lang="es-ES_tradnl" dirty="0" smtClean="0"/>
              <a:t>&gt; con un adaptador del tipo </a:t>
            </a:r>
            <a:r>
              <a:rPr lang="es-ES_tradnl" dirty="0" err="1"/>
              <a:t>PagerAdapter</a:t>
            </a:r>
            <a:r>
              <a:rPr lang="es-ES_tradnl" dirty="0"/>
              <a:t> .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907704" y="2996952"/>
            <a:ext cx="69847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FragmentPagerAdapter</a:t>
            </a:r>
            <a:endParaRPr lang="es-ES_tradnl" dirty="0"/>
          </a:p>
          <a:p>
            <a:pPr lvl="1"/>
            <a:r>
              <a:rPr lang="es-ES_tradnl" dirty="0"/>
              <a:t>Este es el mejor cuando se navega entre las pantallas </a:t>
            </a:r>
            <a:r>
              <a:rPr lang="es-ES_tradnl" dirty="0" smtClean="0"/>
              <a:t>que </a:t>
            </a:r>
            <a:r>
              <a:rPr lang="es-ES_tradnl" dirty="0"/>
              <a:t>representan un pequeño número fijo de páginas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FragmentStatePagerAdapter</a:t>
            </a:r>
            <a:endParaRPr lang="es-ES_tradnl" dirty="0"/>
          </a:p>
          <a:p>
            <a:pPr lvl="1"/>
            <a:r>
              <a:rPr lang="es-ES_tradnl" dirty="0"/>
              <a:t>Este es el mejor para paginación a través de una colección de objetos para los que el número de páginas es indeterminado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pPr lvl="1"/>
            <a:r>
              <a:rPr lang="es-ES_tradnl" dirty="0" smtClean="0"/>
              <a:t>Destruye </a:t>
            </a:r>
            <a:r>
              <a:rPr lang="es-ES_tradnl" dirty="0" err="1" smtClean="0"/>
              <a:t>fragments</a:t>
            </a:r>
            <a:r>
              <a:rPr lang="es-ES_tradnl" dirty="0" smtClean="0"/>
              <a:t> cuando el </a:t>
            </a:r>
            <a:r>
              <a:rPr lang="es-ES_tradnl" dirty="0"/>
              <a:t>usuario se desplaza a otras páginas, reduciendo al mínimo el uso de memoria.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978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2" name="Imagen 1" descr="Captura de pantalla 2013-06-06 a la(s) 15.38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63" y="1693417"/>
            <a:ext cx="6807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3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Una vez definido el modelo de información, </a:t>
            </a:r>
            <a:r>
              <a:rPr lang="es-ES_tradnl" dirty="0" smtClean="0"/>
              <a:t>debemos comenzar </a:t>
            </a:r>
            <a:r>
              <a:rPr lang="es-ES_tradnl" dirty="0"/>
              <a:t>a definir el contexto necesario para permitir a los usuarios </a:t>
            </a:r>
            <a:r>
              <a:rPr lang="es-ES_tradnl" dirty="0" smtClean="0"/>
              <a:t>encontrar fácilmente los </a:t>
            </a:r>
            <a:r>
              <a:rPr lang="es-ES_tradnl" dirty="0"/>
              <a:t>datos en la </a:t>
            </a:r>
            <a:r>
              <a:rPr lang="es-ES_tradnl" dirty="0" smtClean="0"/>
              <a:t>aplicación.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395536" y="2636912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conjunto de pantallas que </a:t>
            </a:r>
            <a:r>
              <a:rPr lang="es-ES_tradnl" dirty="0" smtClean="0"/>
              <a:t>necesitaremos variará </a:t>
            </a:r>
            <a:r>
              <a:rPr lang="es-ES_tradnl" dirty="0"/>
              <a:t>en función del </a:t>
            </a:r>
            <a:r>
              <a:rPr lang="es-ES_tradnl" dirty="0" smtClean="0"/>
              <a:t>dispositivo en el que se ejecuta la aplicación.</a:t>
            </a:r>
            <a:endParaRPr lang="es-ES" dirty="0"/>
          </a:p>
        </p:txBody>
      </p:sp>
      <p:pic>
        <p:nvPicPr>
          <p:cNvPr id="3" name="Imagen 2" descr="Captura de pantalla 2013-06-06 a la(s) 11.32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356992"/>
            <a:ext cx="4331444" cy="327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211" y="9264"/>
            <a:ext cx="7293301" cy="68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4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04" y="2067098"/>
            <a:ext cx="7293301" cy="477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844824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crear pestañas usando </a:t>
            </a:r>
            <a:r>
              <a:rPr lang="es-ES_tradnl" dirty="0" err="1"/>
              <a:t>ActionBar</a:t>
            </a:r>
            <a:r>
              <a:rPr lang="es-ES_tradnl" dirty="0"/>
              <a:t>, </a:t>
            </a:r>
            <a:r>
              <a:rPr lang="es-ES_tradnl" dirty="0" smtClean="0"/>
              <a:t>necesitamos </a:t>
            </a:r>
            <a:r>
              <a:rPr lang="es-ES_tradnl" dirty="0"/>
              <a:t>habilitar </a:t>
            </a:r>
            <a:r>
              <a:rPr lang="es-ES_tradnl" dirty="0" smtClean="0"/>
              <a:t>NAVIGATION_MODE_TABS. </a:t>
            </a:r>
          </a:p>
          <a:p>
            <a:endParaRPr lang="es-ES_tradnl" dirty="0"/>
          </a:p>
          <a:p>
            <a:r>
              <a:rPr lang="es-ES_tradnl" dirty="0" smtClean="0"/>
              <a:t>Proporcionar el </a:t>
            </a:r>
            <a:r>
              <a:rPr lang="es-ES_tradnl" dirty="0" err="1" smtClean="0"/>
              <a:t>callback</a:t>
            </a:r>
            <a:r>
              <a:rPr lang="es-ES_tradnl" dirty="0" smtClean="0"/>
              <a:t> </a:t>
            </a:r>
            <a:r>
              <a:rPr lang="es-ES_tradnl" dirty="0" err="1" smtClean="0"/>
              <a:t>ActionBar.TabListener</a:t>
            </a:r>
            <a:endParaRPr lang="es-ES" dirty="0"/>
          </a:p>
        </p:txBody>
      </p:sp>
      <p:pic>
        <p:nvPicPr>
          <p:cNvPr id="4" name="Imagen 3" descr="Captura de pantalla 2013-06-06 a la(s) 15.44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23104"/>
            <a:ext cx="6408712" cy="37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4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852936"/>
            <a:ext cx="7677676" cy="252028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916832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Crear tantas instancias de </a:t>
            </a:r>
            <a:r>
              <a:rPr lang="es-ES_tradnl" dirty="0" err="1"/>
              <a:t>ActionBar.T</a:t>
            </a:r>
            <a:r>
              <a:rPr lang="es-ES" dirty="0"/>
              <a:t>a</a:t>
            </a:r>
            <a:r>
              <a:rPr lang="es-ES_tradnl" dirty="0"/>
              <a:t>b como pestañas queramos.</a:t>
            </a:r>
          </a:p>
        </p:txBody>
      </p:sp>
    </p:spTree>
    <p:extLst>
      <p:ext uri="{BB962C8B-B14F-4D97-AF65-F5344CB8AC3E}">
        <p14:creationId xmlns:p14="http://schemas.microsoft.com/office/powerpoint/2010/main" val="135230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48769"/>
            <a:ext cx="7677676" cy="244869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772816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pasar de </a:t>
            </a:r>
            <a:r>
              <a:rPr lang="es-ES_tradnl" dirty="0" smtClean="0"/>
              <a:t>página </a:t>
            </a:r>
            <a:r>
              <a:rPr lang="es-ES_tradnl" dirty="0"/>
              <a:t>en </a:t>
            </a:r>
            <a:r>
              <a:rPr lang="es-ES_tradnl" dirty="0" smtClean="0"/>
              <a:t>un </a:t>
            </a:r>
            <a:r>
              <a:rPr lang="es-ES_tradnl" dirty="0" err="1"/>
              <a:t>ViewPager</a:t>
            </a:r>
            <a:r>
              <a:rPr lang="es-ES_tradnl" dirty="0"/>
              <a:t> cuando el usuario selecciona una </a:t>
            </a:r>
            <a:r>
              <a:rPr lang="es-ES_tradnl" dirty="0" smtClean="0"/>
              <a:t>pestaña, debemos implementar </a:t>
            </a:r>
            <a:r>
              <a:rPr lang="es-ES_tradnl" dirty="0"/>
              <a:t>su </a:t>
            </a:r>
            <a:r>
              <a:rPr lang="es-ES_tradnl" dirty="0" err="1"/>
              <a:t>ActionBar.TabListener</a:t>
            </a:r>
            <a:r>
              <a:rPr lang="es-ES_tradnl" dirty="0"/>
              <a:t> para seleccionar la página apropiada llamando </a:t>
            </a:r>
            <a:r>
              <a:rPr lang="es-ES_tradnl" dirty="0" err="1" smtClean="0"/>
              <a:t>setCurrentItem</a:t>
            </a:r>
            <a:r>
              <a:rPr lang="es-ES_tradnl" dirty="0" smtClean="0"/>
              <a:t>(</a:t>
            </a:r>
            <a:r>
              <a:rPr lang="es-ES_tradnl" dirty="0"/>
              <a:t>) en su </a:t>
            </a:r>
            <a:r>
              <a:rPr lang="es-ES_tradnl" dirty="0" err="1" smtClean="0"/>
              <a:t>ViewPager</a:t>
            </a:r>
            <a:r>
              <a:rPr lang="es-ES_tradnl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20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78" y="3248769"/>
            <a:ext cx="6270487" cy="244869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772816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 mismo pero al revés, al hacer un </a:t>
            </a:r>
            <a:r>
              <a:rPr lang="es-ES_tradnl" dirty="0" err="1" smtClean="0"/>
              <a:t>swipe</a:t>
            </a:r>
            <a:r>
              <a:rPr lang="es-ES_tradnl" dirty="0" smtClean="0"/>
              <a:t> debemos actualizar la pestaña seleccionada.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258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251520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Swipe</a:t>
            </a:r>
            <a:r>
              <a:rPr lang="es-ES_tradnl" dirty="0" smtClean="0"/>
              <a:t> con pestañas.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670697"/>
            <a:ext cx="5616624" cy="414267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3608" y="1772816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</a:t>
            </a:r>
            <a:r>
              <a:rPr lang="es-ES_tradnl" dirty="0" smtClean="0"/>
              <a:t>queremos incluir las pestañas en la barra </a:t>
            </a:r>
            <a:r>
              <a:rPr lang="es-ES_tradnl" dirty="0"/>
              <a:t>de acciones y </a:t>
            </a:r>
            <a:r>
              <a:rPr lang="es-ES_tradnl" dirty="0" smtClean="0"/>
              <a:t>preferimos ofrecer </a:t>
            </a:r>
            <a:r>
              <a:rPr lang="es-ES_tradnl" dirty="0" err="1" smtClean="0"/>
              <a:t>prestañas</a:t>
            </a:r>
            <a:r>
              <a:rPr lang="es-ES_tradnl" dirty="0" smtClean="0"/>
              <a:t> desplazables dentro del &lt;</a:t>
            </a:r>
            <a:r>
              <a:rPr lang="es-ES_tradnl" dirty="0" err="1" smtClean="0"/>
              <a:t>ViewPager</a:t>
            </a:r>
            <a:r>
              <a:rPr lang="es-ES_tradnl" dirty="0" smtClean="0"/>
              <a:t>&gt; haremos uso de  </a:t>
            </a:r>
            <a:r>
              <a:rPr lang="es-ES_tradnl" dirty="0" err="1" smtClean="0"/>
              <a:t>PagerTitleStrip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2" name="Imagen 1" descr="Captura de pantalla 2013-06-06 a la(s) 16.42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57192"/>
            <a:ext cx="3915815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7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5" name="Rectángulo 4"/>
          <p:cNvSpPr/>
          <p:nvPr/>
        </p:nvSpPr>
        <p:spPr>
          <a:xfrm>
            <a:off x="1187624" y="1916832"/>
            <a:ext cx="7704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</a:t>
            </a:r>
            <a:r>
              <a:rPr lang="es-ES_tradnl" dirty="0" smtClean="0"/>
              <a:t>“</a:t>
            </a:r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” es </a:t>
            </a:r>
            <a:r>
              <a:rPr lang="es-ES_tradnl" dirty="0"/>
              <a:t>un panel que muestra las </a:t>
            </a:r>
            <a:r>
              <a:rPr lang="es-ES_tradnl" dirty="0" smtClean="0"/>
              <a:t>principales opciones de </a:t>
            </a:r>
            <a:r>
              <a:rPr lang="es-ES_tradnl" dirty="0"/>
              <a:t>la aplicación </a:t>
            </a:r>
            <a:r>
              <a:rPr lang="es-ES_tradnl" dirty="0" smtClean="0"/>
              <a:t>a la izquierda </a:t>
            </a:r>
            <a:r>
              <a:rPr lang="es-ES_tradnl" dirty="0"/>
              <a:t>de la pantalla.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Está oculto </a:t>
            </a:r>
            <a:r>
              <a:rPr lang="es-ES_tradnl" dirty="0"/>
              <a:t>la mayor parte del tiempo, pero se </a:t>
            </a:r>
            <a:r>
              <a:rPr lang="es-ES_tradnl" dirty="0" smtClean="0"/>
              <a:t>abre cuando </a:t>
            </a:r>
            <a:r>
              <a:rPr lang="es-ES_tradnl" dirty="0"/>
              <a:t>el usuario pasa el dedo desde el borde izquierdo de la pantalla </a:t>
            </a:r>
            <a:r>
              <a:rPr lang="es-ES_tradnl" dirty="0" smtClean="0"/>
              <a:t>o cuando el </a:t>
            </a:r>
            <a:r>
              <a:rPr lang="es-ES_tradnl" dirty="0"/>
              <a:t>usuario toca el icono de la aplicación en la barra de acción.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añadir </a:t>
            </a:r>
            <a:r>
              <a:rPr lang="es-ES_tradnl" dirty="0" smtClean="0"/>
              <a:t>un </a:t>
            </a:r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 tenemos que declarar en la </a:t>
            </a:r>
            <a:r>
              <a:rPr lang="es-ES_tradnl" dirty="0"/>
              <a:t>interfaz de usuario </a:t>
            </a:r>
            <a:r>
              <a:rPr lang="es-ES_tradnl" dirty="0" smtClean="0"/>
              <a:t>un </a:t>
            </a:r>
            <a:r>
              <a:rPr lang="es-ES_tradnl" dirty="0"/>
              <a:t>objeto </a:t>
            </a:r>
            <a:r>
              <a:rPr lang="es-ES_tradnl" dirty="0" err="1"/>
              <a:t>DrawerLayout</a:t>
            </a:r>
            <a:r>
              <a:rPr lang="es-ES_tradnl" dirty="0"/>
              <a:t> como </a:t>
            </a:r>
            <a:r>
              <a:rPr lang="es-ES_tradnl" dirty="0" smtClean="0"/>
              <a:t>componente raíz. </a:t>
            </a:r>
          </a:p>
          <a:p>
            <a:endParaRPr lang="es-ES_tradnl" dirty="0"/>
          </a:p>
          <a:p>
            <a:r>
              <a:rPr lang="es-ES_tradnl" dirty="0" smtClean="0"/>
              <a:t>Dentro del </a:t>
            </a:r>
            <a:r>
              <a:rPr lang="es-ES_tradnl" dirty="0" err="1" smtClean="0"/>
              <a:t>DrawerLayout</a:t>
            </a:r>
            <a:r>
              <a:rPr lang="es-ES_tradnl" dirty="0" smtClean="0"/>
              <a:t> añadimos un </a:t>
            </a:r>
            <a:r>
              <a:rPr lang="es-ES_tradnl" dirty="0" err="1" smtClean="0"/>
              <a:t>layout</a:t>
            </a:r>
            <a:r>
              <a:rPr lang="es-ES_tradnl" dirty="0" smtClean="0"/>
              <a:t> que contendrá la vista principal de la pantalla y otro para representar la pantalla del menú oculto.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064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2" name="Imagen 1" descr="Captura de pantalla 2013-06-06 a la(s) 16.45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73200"/>
            <a:ext cx="6464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4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15616" y="1844824"/>
            <a:ext cx="77768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La </a:t>
            </a:r>
            <a:r>
              <a:rPr lang="es-ES_tradnl" dirty="0"/>
              <a:t>vista principal de contenido </a:t>
            </a:r>
            <a:r>
              <a:rPr lang="es-ES_tradnl" dirty="0" smtClean="0"/>
              <a:t>debe </a:t>
            </a:r>
            <a:r>
              <a:rPr lang="es-ES_tradnl" dirty="0"/>
              <a:t>ser el primer </a:t>
            </a:r>
            <a:r>
              <a:rPr lang="es-ES_tradnl" dirty="0" smtClean="0"/>
              <a:t>elemento en </a:t>
            </a:r>
            <a:r>
              <a:rPr lang="es-ES_tradnl" dirty="0"/>
              <a:t>el </a:t>
            </a:r>
            <a:r>
              <a:rPr lang="es-ES_tradnl" dirty="0" err="1"/>
              <a:t>DrawerLayout</a:t>
            </a:r>
            <a:r>
              <a:rPr lang="es-ES_tradnl" dirty="0"/>
              <a:t> </a:t>
            </a:r>
            <a:r>
              <a:rPr lang="es-ES_tradnl" dirty="0" smtClean="0"/>
              <a:t>ya que </a:t>
            </a:r>
            <a:r>
              <a:rPr lang="es-ES_tradnl" dirty="0"/>
              <a:t>el </a:t>
            </a:r>
            <a:r>
              <a:rPr lang="es-ES_tradnl" dirty="0" smtClean="0"/>
              <a:t>menú debe </a:t>
            </a:r>
            <a:r>
              <a:rPr lang="es-ES_tradnl" dirty="0"/>
              <a:t>estar en la parte superior del contenido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La vista de la página principal se ajusta para que coincida con la anchura y la altura de la vista </a:t>
            </a:r>
            <a:r>
              <a:rPr lang="es-ES_tradnl" dirty="0" smtClean="0"/>
              <a:t>del padre, </a:t>
            </a:r>
            <a:r>
              <a:rPr lang="es-ES_tradnl" dirty="0"/>
              <a:t>ya que representa a toda la interfaz de usuario cuando se oculta el </a:t>
            </a:r>
            <a:r>
              <a:rPr lang="es-ES_tradnl" dirty="0" smtClean="0"/>
              <a:t>menú.</a:t>
            </a:r>
          </a:p>
          <a:p>
            <a:endParaRPr lang="es-ES_tradnl" dirty="0"/>
          </a:p>
          <a:p>
            <a:r>
              <a:rPr lang="es-ES_tradnl" dirty="0" smtClean="0"/>
              <a:t>El menú especifica </a:t>
            </a:r>
            <a:r>
              <a:rPr lang="es-ES_tradnl" dirty="0"/>
              <a:t>el ancho en </a:t>
            </a:r>
            <a:r>
              <a:rPr lang="es-ES_tradnl" dirty="0" smtClean="0"/>
              <a:t>DIPS y </a:t>
            </a:r>
            <a:r>
              <a:rPr lang="es-ES_tradnl" dirty="0"/>
              <a:t>la altura coincide con la </a:t>
            </a:r>
            <a:r>
              <a:rPr lang="es-ES_tradnl" dirty="0" smtClean="0"/>
              <a:t>del elemento que la contiene. </a:t>
            </a:r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anchura del </a:t>
            </a:r>
            <a:r>
              <a:rPr lang="es-ES_tradnl" dirty="0" smtClean="0"/>
              <a:t>menú no </a:t>
            </a:r>
            <a:r>
              <a:rPr lang="es-ES_tradnl" dirty="0"/>
              <a:t>debe </a:t>
            </a:r>
            <a:r>
              <a:rPr lang="es-ES_tradnl" dirty="0" smtClean="0"/>
              <a:t>superar los 320dp para </a:t>
            </a:r>
            <a:r>
              <a:rPr lang="es-ES_tradnl" dirty="0"/>
              <a:t>que el usuario siempre puede ver una parte de la página principal.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069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pic>
        <p:nvPicPr>
          <p:cNvPr id="4" name="Imagen 3" descr="Captura de pantalla 2013-06-06 a la(s) 11.35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6"/>
            <a:ext cx="4078703" cy="3099172"/>
          </a:xfrm>
          <a:prstGeom prst="rect">
            <a:avLst/>
          </a:prstGeom>
        </p:spPr>
      </p:pic>
      <p:pic>
        <p:nvPicPr>
          <p:cNvPr id="5" name="Imagen 4" descr="Captura de pantalla 2013-06-06 a la(s) 11.35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64904"/>
            <a:ext cx="4527040" cy="3026916"/>
          </a:xfrm>
          <a:prstGeom prst="rect">
            <a:avLst/>
          </a:prstGeom>
        </p:spPr>
      </p:pic>
      <p:sp>
        <p:nvSpPr>
          <p:cNvPr id="10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05396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2348880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inicializar el </a:t>
            </a:r>
            <a:r>
              <a:rPr lang="es-ES_tradnl" dirty="0" smtClean="0"/>
              <a:t>Men</a:t>
            </a:r>
            <a:r>
              <a:rPr lang="es-ES_tradnl" dirty="0" smtClean="0"/>
              <a:t>ú del </a:t>
            </a:r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Depende del </a:t>
            </a:r>
            <a:r>
              <a:rPr lang="es-ES_tradnl" dirty="0"/>
              <a:t>contenido de </a:t>
            </a:r>
            <a:r>
              <a:rPr lang="es-ES_tradnl" dirty="0" smtClean="0"/>
              <a:t>la aplicación</a:t>
            </a:r>
            <a:r>
              <a:rPr lang="es-ES_tradnl" dirty="0"/>
              <a:t>, </a:t>
            </a:r>
            <a:r>
              <a:rPr lang="es-ES_tradnl" dirty="0" smtClean="0"/>
              <a:t>pero a </a:t>
            </a:r>
            <a:r>
              <a:rPr lang="es-ES_tradnl" dirty="0"/>
              <a:t>menudo consiste en un </a:t>
            </a:r>
            <a:r>
              <a:rPr lang="es-ES_tradnl" dirty="0" err="1"/>
              <a:t>ListView</a:t>
            </a:r>
            <a:r>
              <a:rPr lang="es-ES_tradnl" dirty="0"/>
              <a:t>, por lo que la lista debe estar </a:t>
            </a:r>
            <a:r>
              <a:rPr lang="es-ES_tradnl" dirty="0" smtClean="0"/>
              <a:t>inicializada por </a:t>
            </a:r>
            <a:r>
              <a:rPr lang="es-ES_tradnl" dirty="0"/>
              <a:t>un </a:t>
            </a:r>
            <a:r>
              <a:rPr lang="es-ES_tradnl" dirty="0" smtClean="0"/>
              <a:t>adaptador.</a:t>
            </a:r>
          </a:p>
          <a:p>
            <a:endParaRPr lang="es-ES_tradnl" dirty="0"/>
          </a:p>
          <a:p>
            <a:r>
              <a:rPr lang="es-ES_tradnl" dirty="0" smtClean="0"/>
              <a:t>Debemos llamar al </a:t>
            </a:r>
            <a:r>
              <a:rPr lang="es-ES_tradnl" dirty="0" err="1" smtClean="0"/>
              <a:t>metodo</a:t>
            </a:r>
            <a:r>
              <a:rPr lang="es-ES_tradnl" dirty="0" smtClean="0"/>
              <a:t> </a:t>
            </a:r>
            <a:r>
              <a:rPr lang="es-ES_tradnl" dirty="0" err="1"/>
              <a:t>setOnItemClickListener</a:t>
            </a:r>
            <a:r>
              <a:rPr lang="es-ES_tradnl" dirty="0"/>
              <a:t> () para recibir eventos </a:t>
            </a:r>
            <a:r>
              <a:rPr lang="es-ES_tradnl" dirty="0" smtClean="0"/>
              <a:t>de </a:t>
            </a:r>
            <a:r>
              <a:rPr lang="es-ES_tradnl" dirty="0"/>
              <a:t>la lista </a:t>
            </a:r>
            <a:r>
              <a:rPr lang="es-ES_tradnl" dirty="0" smtClean="0"/>
              <a:t>N</a:t>
            </a:r>
            <a:r>
              <a:rPr lang="es-ES" dirty="0" smtClean="0"/>
              <a:t>a</a:t>
            </a:r>
            <a:r>
              <a:rPr lang="es-ES_tradnl" dirty="0" err="1" smtClean="0"/>
              <a:t>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320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4" name="Imagen 3" descr="Captura de pantalla 2013-06-06 a la(s) 16.45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1268"/>
            <a:ext cx="79248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Cuando el usuario selecciona un elemento en la </a:t>
            </a:r>
            <a:r>
              <a:rPr lang="es-ES_tradnl" dirty="0" smtClean="0"/>
              <a:t>lista, </a:t>
            </a:r>
            <a:r>
              <a:rPr lang="es-ES_tradnl" dirty="0"/>
              <a:t>el sistema llama </a:t>
            </a:r>
            <a:r>
              <a:rPr lang="es-ES_tradnl" dirty="0" smtClean="0"/>
              <a:t>a </a:t>
            </a:r>
            <a:r>
              <a:rPr lang="es-ES_tradnl" dirty="0" err="1" smtClean="0"/>
              <a:t>onItemClick</a:t>
            </a:r>
            <a:r>
              <a:rPr lang="es-ES_tradnl" dirty="0" smtClean="0"/>
              <a:t>(</a:t>
            </a:r>
            <a:r>
              <a:rPr lang="es-ES_tradnl" dirty="0"/>
              <a:t>) en el </a:t>
            </a:r>
            <a:r>
              <a:rPr lang="es-ES_tradnl" dirty="0" err="1"/>
              <a:t>OnItemClickListener</a:t>
            </a:r>
            <a:r>
              <a:rPr lang="es-ES_tradnl" dirty="0"/>
              <a:t> dado a </a:t>
            </a:r>
            <a:r>
              <a:rPr lang="es-ES_tradnl" dirty="0" err="1"/>
              <a:t>setOnItemClickListener</a:t>
            </a:r>
            <a:r>
              <a:rPr lang="es-ES_tradnl" dirty="0"/>
              <a:t> ().</a:t>
            </a:r>
            <a:endParaRPr lang="es-ES" dirty="0"/>
          </a:p>
        </p:txBody>
      </p:sp>
      <p:pic>
        <p:nvPicPr>
          <p:cNvPr id="3" name="Imagen 2" descr="Captura de pantalla 2013-06-06 a la(s) 16.46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24944"/>
            <a:ext cx="863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9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5"/>
            <a:ext cx="7848872" cy="507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0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971600" y="1844824"/>
            <a:ext cx="80648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escuchar </a:t>
            </a:r>
            <a:r>
              <a:rPr lang="es-ES_tradnl" dirty="0" smtClean="0"/>
              <a:t>los eventos de abrir y cerrar el menú, usamos el </a:t>
            </a:r>
            <a:r>
              <a:rPr lang="es-ES_tradnl" dirty="0" smtClean="0"/>
              <a:t>método </a:t>
            </a:r>
            <a:r>
              <a:rPr lang="es-ES_tradnl" dirty="0" err="1" smtClean="0"/>
              <a:t>setDrawerListener</a:t>
            </a:r>
            <a:r>
              <a:rPr lang="es-ES_tradnl" dirty="0" smtClean="0"/>
              <a:t>(</a:t>
            </a:r>
            <a:r>
              <a:rPr lang="es-ES_tradnl" dirty="0"/>
              <a:t>) </a:t>
            </a:r>
            <a:r>
              <a:rPr lang="es-ES_tradnl" dirty="0" smtClean="0"/>
              <a:t>del </a:t>
            </a:r>
            <a:r>
              <a:rPr lang="es-ES_tradnl" dirty="0" err="1" smtClean="0"/>
              <a:t>DrawerLayout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Establecemos la implementación de la interfaz </a:t>
            </a:r>
            <a:r>
              <a:rPr lang="es-ES_tradnl" dirty="0" err="1" smtClean="0"/>
              <a:t>DrawerLayout.DrawerListener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r>
              <a:rPr lang="es-ES_tradnl" dirty="0" smtClean="0"/>
              <a:t>Esta </a:t>
            </a:r>
            <a:r>
              <a:rPr lang="es-ES_tradnl" dirty="0"/>
              <a:t>interfaz proporciona </a:t>
            </a:r>
            <a:r>
              <a:rPr lang="es-ES_tradnl" dirty="0" smtClean="0"/>
              <a:t>las llamadas</a:t>
            </a:r>
            <a:endParaRPr lang="es-ES_tradnl" dirty="0" smtClean="0"/>
          </a:p>
          <a:p>
            <a:pPr lvl="1"/>
            <a:r>
              <a:rPr lang="es-ES_tradnl" dirty="0" err="1" smtClean="0"/>
              <a:t>onDrawerOpened</a:t>
            </a:r>
            <a:r>
              <a:rPr lang="es-ES_tradnl" dirty="0" smtClean="0"/>
              <a:t>()</a:t>
            </a:r>
          </a:p>
          <a:p>
            <a:pPr lvl="1"/>
            <a:r>
              <a:rPr lang="es-ES_tradnl" dirty="0" err="1" smtClean="0"/>
              <a:t>onDrawerClosed</a:t>
            </a:r>
            <a:r>
              <a:rPr lang="es-ES_tradnl" dirty="0" smtClean="0"/>
              <a:t>()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E</a:t>
            </a:r>
            <a:r>
              <a:rPr lang="es-ES_tradnl" dirty="0" smtClean="0"/>
              <a:t>n </a:t>
            </a:r>
            <a:r>
              <a:rPr lang="es-ES_tradnl" dirty="0"/>
              <a:t>su lugar </a:t>
            </a:r>
            <a:r>
              <a:rPr lang="es-ES_tradnl" dirty="0" smtClean="0"/>
              <a:t>podemos </a:t>
            </a:r>
            <a:r>
              <a:rPr lang="es-ES_tradnl" dirty="0"/>
              <a:t>extender la clase </a:t>
            </a:r>
            <a:r>
              <a:rPr lang="es-ES_tradnl" dirty="0" err="1"/>
              <a:t>ActionBarDrawerToggle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 err="1"/>
              <a:t>ActionBarDrawerToggle</a:t>
            </a:r>
            <a:r>
              <a:rPr lang="es-ES_tradnl" dirty="0"/>
              <a:t> implementa </a:t>
            </a:r>
            <a:r>
              <a:rPr lang="es-ES_tradnl" dirty="0" err="1"/>
              <a:t>DrawerLayout.DrawerListener</a:t>
            </a:r>
            <a:r>
              <a:rPr lang="es-ES_tradnl" dirty="0"/>
              <a:t> por lo que </a:t>
            </a:r>
            <a:r>
              <a:rPr lang="es-ES_tradnl" dirty="0" smtClean="0"/>
              <a:t>podemos gestionar la apertura y cierre del menú y además también </a:t>
            </a:r>
            <a:r>
              <a:rPr lang="es-ES_tradnl" dirty="0"/>
              <a:t>facilita la </a:t>
            </a:r>
            <a:r>
              <a:rPr lang="es-ES_tradnl" dirty="0" smtClean="0"/>
              <a:t>integración </a:t>
            </a:r>
            <a:r>
              <a:rPr lang="es-ES_tradnl" dirty="0"/>
              <a:t>entre el icono de la barra de acciones y el </a:t>
            </a:r>
            <a:r>
              <a:rPr lang="es-ES_tradnl" dirty="0" smtClean="0"/>
              <a:t>menú de navegación.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33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971600" y="1844824"/>
            <a:ext cx="80648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modificar </a:t>
            </a:r>
            <a:r>
              <a:rPr lang="es-ES_tradnl" dirty="0"/>
              <a:t>el contenido de la barra de acción cuando </a:t>
            </a:r>
            <a:r>
              <a:rPr lang="es-ES_tradnl" dirty="0" smtClean="0"/>
              <a:t>se muestra el menú.</a:t>
            </a:r>
          </a:p>
          <a:p>
            <a:endParaRPr lang="es-ES_tradnl" dirty="0"/>
          </a:p>
          <a:p>
            <a:r>
              <a:rPr lang="es-ES_tradnl" dirty="0"/>
              <a:t>P</a:t>
            </a:r>
            <a:r>
              <a:rPr lang="es-ES_tradnl" dirty="0" smtClean="0"/>
              <a:t>or </a:t>
            </a:r>
            <a:r>
              <a:rPr lang="es-ES_tradnl" dirty="0"/>
              <a:t>ejemplo cambiar el título y quitar elementos de </a:t>
            </a:r>
            <a:r>
              <a:rPr lang="es-ES_tradnl" dirty="0" smtClean="0"/>
              <a:t>acción que dependen de la vista actual y no estarán en la nueva página. </a:t>
            </a:r>
            <a:endParaRPr lang="es-ES" dirty="0"/>
          </a:p>
        </p:txBody>
      </p:sp>
      <p:pic>
        <p:nvPicPr>
          <p:cNvPr id="3" name="Imagen 2" descr="Captura de pantalla 2013-06-06 a la(s) 16.47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49080"/>
            <a:ext cx="8242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6 a la(s) 16.47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05" y="764704"/>
            <a:ext cx="8732411" cy="59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971600" y="1844824"/>
            <a:ext cx="78488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Los usuarios pueden abrir y cerrar el </a:t>
            </a:r>
            <a:r>
              <a:rPr lang="es-ES_tradnl" dirty="0" smtClean="0"/>
              <a:t>menú con </a:t>
            </a:r>
            <a:r>
              <a:rPr lang="es-ES_tradnl" dirty="0"/>
              <a:t>un gesto </a:t>
            </a:r>
            <a:r>
              <a:rPr lang="es-ES_tradnl" dirty="0" smtClean="0"/>
              <a:t>“</a:t>
            </a:r>
            <a:r>
              <a:rPr lang="es-ES_tradnl" dirty="0" err="1" smtClean="0"/>
              <a:t>swipe</a:t>
            </a:r>
            <a:r>
              <a:rPr lang="es-ES_tradnl" dirty="0" smtClean="0"/>
              <a:t>” LTR, </a:t>
            </a:r>
            <a:r>
              <a:rPr lang="es-ES_tradnl" dirty="0"/>
              <a:t>pero </a:t>
            </a:r>
            <a:r>
              <a:rPr lang="es-ES_tradnl" dirty="0" smtClean="0"/>
              <a:t>también debemos </a:t>
            </a:r>
            <a:r>
              <a:rPr lang="es-ES_tradnl" dirty="0"/>
              <a:t>permitir que los usuarios </a:t>
            </a:r>
            <a:r>
              <a:rPr lang="es-ES_tradnl" dirty="0" smtClean="0"/>
              <a:t>abran </a:t>
            </a:r>
            <a:r>
              <a:rPr lang="es-ES_tradnl" dirty="0"/>
              <a:t>y se </a:t>
            </a:r>
            <a:r>
              <a:rPr lang="es-ES_tradnl" dirty="0" smtClean="0"/>
              <a:t>cierren </a:t>
            </a:r>
            <a:r>
              <a:rPr lang="es-ES_tradnl" dirty="0"/>
              <a:t>al tocar el icono de la aplicación.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Además </a:t>
            </a:r>
            <a:r>
              <a:rPr lang="es-ES_tradnl" dirty="0"/>
              <a:t>el icono de la aplicación también debe indicar la presencia del </a:t>
            </a:r>
            <a:r>
              <a:rPr lang="es-ES_tradnl" dirty="0" smtClean="0"/>
              <a:t>menú con </a:t>
            </a:r>
            <a:r>
              <a:rPr lang="es-ES_tradnl" dirty="0"/>
              <a:t>un icono especial. 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2485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971600" y="1844824"/>
            <a:ext cx="78488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Requiere los </a:t>
            </a:r>
            <a:r>
              <a:rPr lang="es-ES_tradnl" dirty="0"/>
              <a:t>siguientes argumentos:</a:t>
            </a:r>
          </a:p>
          <a:p>
            <a:endParaRPr lang="es-ES_tradnl" dirty="0"/>
          </a:p>
          <a:p>
            <a:r>
              <a:rPr lang="es-ES_tradnl" dirty="0"/>
              <a:t>La actividad </a:t>
            </a:r>
            <a:r>
              <a:rPr lang="es-ES_tradnl" dirty="0" smtClean="0"/>
              <a:t>que contiene el men</a:t>
            </a:r>
            <a:r>
              <a:rPr lang="es-ES_tradnl" dirty="0" smtClean="0"/>
              <a:t>ú</a:t>
            </a:r>
            <a:r>
              <a:rPr lang="es-ES_tradnl" dirty="0" smtClean="0"/>
              <a:t>.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/>
              <a:t>El </a:t>
            </a:r>
            <a:r>
              <a:rPr lang="es-ES_tradnl" dirty="0" err="1"/>
              <a:t>DrawerLayout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Un </a:t>
            </a:r>
            <a:r>
              <a:rPr lang="es-ES_tradnl" dirty="0" smtClean="0"/>
              <a:t>icono que har</a:t>
            </a:r>
            <a:r>
              <a:rPr lang="es-ES_tradnl" dirty="0" smtClean="0"/>
              <a:t>á de </a:t>
            </a:r>
            <a:r>
              <a:rPr lang="es-ES_tradnl" dirty="0" smtClean="0"/>
              <a:t>indicador </a:t>
            </a:r>
            <a:r>
              <a:rPr lang="es-ES_tradnl" dirty="0" smtClean="0"/>
              <a:t>del menú.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Un </a:t>
            </a:r>
            <a:r>
              <a:rPr lang="es-ES_tradnl" dirty="0"/>
              <a:t>recurso de cadena para describir la acción de </a:t>
            </a:r>
            <a:r>
              <a:rPr lang="es-ES_tradnl" dirty="0" smtClean="0"/>
              <a:t>”menú abierto</a:t>
            </a:r>
            <a:r>
              <a:rPr lang="es-ES_tradnl" dirty="0"/>
              <a:t>" (para la accesibilidad)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Un recurso de cadena para describir el </a:t>
            </a:r>
            <a:r>
              <a:rPr lang="es-ES_tradnl" dirty="0" smtClean="0"/>
              <a:t>”menú cerrado" </a:t>
            </a:r>
            <a:r>
              <a:rPr lang="es-ES_tradnl" dirty="0"/>
              <a:t>acción (para la accesibilidad).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834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6 a la(s) 16.48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4" y="1700808"/>
            <a:ext cx="7683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Navegación descendente dentro de una jerarquía.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4176464" cy="3965783"/>
          </a:xfrm>
          <a:prstGeom prst="rect">
            <a:avLst/>
          </a:prstGeom>
        </p:spPr>
      </p:pic>
      <p:sp>
        <p:nvSpPr>
          <p:cNvPr id="11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74507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7683500" cy="231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7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Drawer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1651"/>
            <a:ext cx="7740352" cy="67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6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15616" y="2060848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Todas las pantallas en </a:t>
            </a:r>
            <a:r>
              <a:rPr lang="es-ES_tradnl" dirty="0" smtClean="0"/>
              <a:t>la </a:t>
            </a:r>
            <a:r>
              <a:rPr lang="es-ES_tradnl" dirty="0"/>
              <a:t>aplicación que no </a:t>
            </a:r>
            <a:r>
              <a:rPr lang="es-ES_tradnl" dirty="0" smtClean="0"/>
              <a:t>sean </a:t>
            </a:r>
            <a:r>
              <a:rPr lang="es-ES_tradnl" dirty="0"/>
              <a:t>la entrada principal de la aplicación (la pantalla "home") deben ofrecer al usuario una forma para ir a la pantalla principal </a:t>
            </a:r>
            <a:r>
              <a:rPr lang="es-ES_tradnl" dirty="0" smtClean="0"/>
              <a:t>pulsando </a:t>
            </a:r>
            <a:r>
              <a:rPr lang="es-ES_tradnl" dirty="0"/>
              <a:t>el botón </a:t>
            </a:r>
            <a:r>
              <a:rPr lang="es-ES_tradnl" dirty="0" smtClean="0"/>
              <a:t>UP de </a:t>
            </a:r>
            <a:r>
              <a:rPr lang="es-ES_tradnl" dirty="0"/>
              <a:t>la barra de acción.</a:t>
            </a:r>
            <a:endParaRPr lang="es-ES" dirty="0"/>
          </a:p>
        </p:txBody>
      </p:sp>
      <p:pic>
        <p:nvPicPr>
          <p:cNvPr id="4" name="Imagen 3" descr="Captura de pantalla 2013-06-06 a la(s) 17.40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861048"/>
            <a:ext cx="4597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356992"/>
            <a:ext cx="5472608" cy="345447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187624" y="1844824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poner en práctica de navegación hacia arriba, el primer paso es declarar qué actividad es </a:t>
            </a:r>
            <a:r>
              <a:rPr lang="es-ES_tradnl" dirty="0" smtClean="0"/>
              <a:t>padre de cada </a:t>
            </a:r>
            <a:r>
              <a:rPr lang="es-ES_tradnl" dirty="0"/>
              <a:t>actividad.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permite </a:t>
            </a:r>
            <a:r>
              <a:rPr lang="es-ES_tradnl" dirty="0"/>
              <a:t>que el sistema </a:t>
            </a:r>
            <a:r>
              <a:rPr lang="es-ES_tradnl" dirty="0" smtClean="0"/>
              <a:t>pueda </a:t>
            </a:r>
            <a:r>
              <a:rPr lang="es-ES_tradnl" dirty="0"/>
              <a:t>determinar la actividad </a:t>
            </a:r>
            <a:r>
              <a:rPr lang="es-ES_tradnl" dirty="0" smtClean="0"/>
              <a:t>desde el archivo </a:t>
            </a:r>
            <a:r>
              <a:rPr lang="es-ES_tradnl" dirty="0" err="1" smtClean="0"/>
              <a:t>manifest</a:t>
            </a:r>
            <a:r>
              <a:rPr lang="es-ES_tradnl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153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2132856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permitir la navegación </a:t>
            </a:r>
            <a:r>
              <a:rPr lang="es-ES_tradnl" dirty="0" smtClean="0"/>
              <a:t>usando el </a:t>
            </a:r>
            <a:r>
              <a:rPr lang="es-ES_tradnl" dirty="0"/>
              <a:t>icono de la aplicación </a:t>
            </a:r>
            <a:r>
              <a:rPr lang="es-ES_tradnl" dirty="0" smtClean="0"/>
              <a:t>de la </a:t>
            </a:r>
            <a:r>
              <a:rPr lang="es-ES_tradnl" dirty="0"/>
              <a:t>barra de acciones, </a:t>
            </a:r>
            <a:r>
              <a:rPr lang="es-ES_tradnl" dirty="0" smtClean="0"/>
              <a:t>establecemos la llamada </a:t>
            </a:r>
            <a:r>
              <a:rPr lang="es-ES_tradnl" dirty="0" err="1" smtClean="0"/>
              <a:t>setDisplayHomeAsUpEnabled</a:t>
            </a:r>
            <a:r>
              <a:rPr lang="es-ES_tradnl" dirty="0" smtClean="0"/>
              <a:t> </a:t>
            </a:r>
            <a:r>
              <a:rPr lang="es-ES_tradnl" dirty="0"/>
              <a:t>(</a:t>
            </a:r>
            <a:r>
              <a:rPr lang="es-ES_tradnl" dirty="0" smtClean="0"/>
              <a:t>)</a:t>
            </a:r>
            <a:endParaRPr lang="es-ES" dirty="0"/>
          </a:p>
        </p:txBody>
      </p:sp>
      <p:pic>
        <p:nvPicPr>
          <p:cNvPr id="2" name="Imagen 1" descr="Captura de pantalla 2013-06-06 a la(s) 17.40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60" y="4581128"/>
            <a:ext cx="6248632" cy="18002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187624" y="314096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Esto añade </a:t>
            </a:r>
            <a:r>
              <a:rPr lang="es-ES_tradnl" dirty="0" smtClean="0"/>
              <a:t>el símbolo &lt; junto </a:t>
            </a:r>
            <a:r>
              <a:rPr lang="es-ES_tradnl" dirty="0"/>
              <a:t>al icono de la aplicación y permite que </a:t>
            </a:r>
            <a:r>
              <a:rPr lang="es-ES_tradnl" dirty="0" err="1" smtClean="0"/>
              <a:t>actue</a:t>
            </a:r>
            <a:r>
              <a:rPr lang="es-ES_tradnl" dirty="0" smtClean="0"/>
              <a:t> como un </a:t>
            </a:r>
            <a:r>
              <a:rPr lang="es-ES_tradnl" dirty="0"/>
              <a:t>botón de acción de tal manera que cuando el usuario lo presiona, su actividad recibe una llamada a </a:t>
            </a:r>
            <a:r>
              <a:rPr lang="es-ES_tradnl" dirty="0" err="1" smtClean="0"/>
              <a:t>onOptionsItemSelected</a:t>
            </a:r>
            <a:r>
              <a:rPr lang="es-ES_tradnl" dirty="0" smtClean="0"/>
              <a:t>(</a:t>
            </a:r>
            <a:r>
              <a:rPr lang="es-ES_tradnl" dirty="0"/>
              <a:t>). 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319692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52935"/>
            <a:ext cx="5976664" cy="29538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43608" y="19168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 smtClean="0"/>
              <a:t>El </a:t>
            </a:r>
            <a:r>
              <a:rPr lang="es-ES_tradnl" dirty="0"/>
              <a:t>ID de la acción es </a:t>
            </a:r>
            <a:r>
              <a:rPr lang="es-ES_tradnl" dirty="0" err="1"/>
              <a:t>android.R.id.home</a:t>
            </a:r>
            <a:r>
              <a:rPr lang="es-ES_tradnl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58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988840"/>
            <a:ext cx="770485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</a:t>
            </a:r>
            <a:r>
              <a:rPr lang="es-ES_tradnl" dirty="0" smtClean="0"/>
              <a:t>desplazarnos </a:t>
            </a:r>
            <a:r>
              <a:rPr lang="es-ES_tradnl" dirty="0"/>
              <a:t>hacia arriba cuando el usuario </a:t>
            </a:r>
            <a:r>
              <a:rPr lang="es-ES_tradnl" dirty="0" smtClean="0"/>
              <a:t>pulse </a:t>
            </a:r>
            <a:r>
              <a:rPr lang="es-ES_tradnl" dirty="0"/>
              <a:t>el icono de la aplicación, </a:t>
            </a:r>
            <a:r>
              <a:rPr lang="es-ES_tradnl" dirty="0" smtClean="0"/>
              <a:t>utilizaremos </a:t>
            </a:r>
            <a:r>
              <a:rPr lang="es-ES_tradnl" dirty="0"/>
              <a:t>el método estático de la clase </a:t>
            </a:r>
            <a:r>
              <a:rPr lang="es-ES_tradnl" dirty="0" err="1" smtClean="0"/>
              <a:t>NavUtils</a:t>
            </a:r>
            <a:r>
              <a:rPr lang="es-ES_tradnl" dirty="0" smtClean="0"/>
              <a:t> </a:t>
            </a:r>
            <a:r>
              <a:rPr lang="es-ES_tradnl" dirty="0" err="1"/>
              <a:t>navigateUpFromSameTask</a:t>
            </a:r>
            <a:r>
              <a:rPr lang="es-ES_tradnl" dirty="0"/>
              <a:t> ().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Al </a:t>
            </a:r>
            <a:r>
              <a:rPr lang="es-ES_tradnl" dirty="0"/>
              <a:t>llamar a este método, se termina la actividad actual e inicia (o reanuda) la actividad </a:t>
            </a:r>
            <a:r>
              <a:rPr lang="es-ES_tradnl" dirty="0" smtClean="0"/>
              <a:t>correspondiente</a:t>
            </a:r>
            <a:r>
              <a:rPr lang="es-ES_tradnl" dirty="0"/>
              <a:t>. </a:t>
            </a:r>
            <a:endParaRPr lang="es-ES" dirty="0"/>
          </a:p>
        </p:txBody>
      </p:sp>
      <p:pic>
        <p:nvPicPr>
          <p:cNvPr id="5" name="Imagen 4" descr="Captura de pantalla 2013-06-06 a la(s) 17.40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884730"/>
            <a:ext cx="5976664" cy="29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5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la actividad </a:t>
            </a:r>
            <a:r>
              <a:rPr lang="es-ES_tradnl" dirty="0" smtClean="0"/>
              <a:t>proporciona “</a:t>
            </a:r>
            <a:r>
              <a:rPr lang="es-ES_tradnl" dirty="0" err="1" smtClean="0"/>
              <a:t>Intent</a:t>
            </a:r>
            <a:r>
              <a:rPr lang="es-ES_tradnl" dirty="0" smtClean="0"/>
              <a:t> </a:t>
            </a:r>
            <a:r>
              <a:rPr lang="es-ES_tradnl" dirty="0" err="1" smtClean="0"/>
              <a:t>Filters</a:t>
            </a:r>
            <a:r>
              <a:rPr lang="es-ES_tradnl" dirty="0" smtClean="0"/>
              <a:t>” que </a:t>
            </a:r>
            <a:r>
              <a:rPr lang="es-ES_tradnl" dirty="0"/>
              <a:t>permiten </a:t>
            </a:r>
            <a:r>
              <a:rPr lang="es-ES_tradnl" dirty="0" smtClean="0"/>
              <a:t>a otras aplicaciones o actividades iniciar </a:t>
            </a:r>
            <a:r>
              <a:rPr lang="es-ES_tradnl" dirty="0"/>
              <a:t>la actividad, se deben implementar la </a:t>
            </a:r>
            <a:r>
              <a:rPr lang="es-ES_tradnl" dirty="0" smtClean="0"/>
              <a:t>función </a:t>
            </a:r>
            <a:r>
              <a:rPr lang="es-ES_tradnl" dirty="0" err="1" smtClean="0"/>
              <a:t>onOptionsItemSelected</a:t>
            </a:r>
            <a:r>
              <a:rPr lang="es-ES_tradnl" dirty="0" smtClean="0"/>
              <a:t> </a:t>
            </a:r>
            <a:r>
              <a:rPr lang="es-ES_tradnl" dirty="0"/>
              <a:t>() de forma que si el usuario pulsa el botón </a:t>
            </a:r>
            <a:r>
              <a:rPr lang="es-ES_tradnl" dirty="0" smtClean="0"/>
              <a:t>UP, </a:t>
            </a:r>
            <a:r>
              <a:rPr lang="es-ES_tradnl" dirty="0"/>
              <a:t>la aplicación </a:t>
            </a:r>
            <a:r>
              <a:rPr lang="es-ES_tradnl" dirty="0" smtClean="0"/>
              <a:t>inicia </a:t>
            </a:r>
            <a:r>
              <a:rPr lang="es-ES_tradnl" dirty="0"/>
              <a:t>una nueva tarea con el pila de retroceso apropiado antes de navegar hacia arriba.</a:t>
            </a:r>
          </a:p>
          <a:p>
            <a:endParaRPr lang="es-ES_tradnl" dirty="0"/>
          </a:p>
          <a:p>
            <a:r>
              <a:rPr lang="es-ES_tradnl" dirty="0" smtClean="0"/>
              <a:t>Esta implementación requiere llamar a </a:t>
            </a:r>
            <a:r>
              <a:rPr lang="es-ES_tradnl" dirty="0" err="1" smtClean="0"/>
              <a:t>shouldUpRecreateTask</a:t>
            </a:r>
            <a:r>
              <a:rPr lang="es-ES_tradnl" dirty="0" smtClean="0"/>
              <a:t>(</a:t>
            </a:r>
            <a:r>
              <a:rPr lang="es-ES_tradnl" dirty="0"/>
              <a:t>) para comprobar si existe la instancia de actividad actual en la tarea de una aplicación diferente.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devuelve true, </a:t>
            </a:r>
            <a:r>
              <a:rPr lang="es-ES_tradnl" dirty="0" smtClean="0"/>
              <a:t>crearemos </a:t>
            </a:r>
            <a:r>
              <a:rPr lang="es-ES_tradnl" dirty="0"/>
              <a:t>una nueva tarea con </a:t>
            </a:r>
            <a:r>
              <a:rPr lang="es-ES_tradnl" dirty="0" err="1"/>
              <a:t>TaskStackBuilder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Si devuelve false, podemos utilizar </a:t>
            </a:r>
            <a:r>
              <a:rPr lang="es-ES_tradnl" dirty="0"/>
              <a:t>el </a:t>
            </a:r>
            <a:r>
              <a:rPr lang="es-ES_tradnl" dirty="0" err="1" smtClean="0"/>
              <a:t>navigateUpFromSameTask</a:t>
            </a:r>
            <a:r>
              <a:rPr lang="es-ES_tradnl" dirty="0" smtClean="0"/>
              <a:t>().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560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UP.</a:t>
            </a:r>
            <a:endParaRPr lang="es-ES" dirty="0" smtClean="0"/>
          </a:p>
        </p:txBody>
      </p:sp>
      <p:pic>
        <p:nvPicPr>
          <p:cNvPr id="3" name="Imagen 2" descr="Captura de pantalla 2013-06-06 a la(s) 17.41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29" y="548680"/>
            <a:ext cx="83566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7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Es el mecanismo con el cual </a:t>
            </a:r>
            <a:r>
              <a:rPr lang="es-ES_tradnl" dirty="0"/>
              <a:t>los usuarios se mueven hacia atrás en la </a:t>
            </a:r>
            <a:r>
              <a:rPr lang="es-ES_tradnl" dirty="0" smtClean="0"/>
              <a:t>secuencia de pantallas </a:t>
            </a:r>
            <a:r>
              <a:rPr lang="es-ES_tradnl" dirty="0" smtClean="0"/>
              <a:t>previamente </a:t>
            </a:r>
            <a:r>
              <a:rPr lang="es-ES_tradnl" dirty="0"/>
              <a:t>visitadas.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Todos </a:t>
            </a:r>
            <a:r>
              <a:rPr lang="es-ES_tradnl" dirty="0"/>
              <a:t>los dispositivos </a:t>
            </a:r>
            <a:r>
              <a:rPr lang="es-ES_tradnl" dirty="0" err="1"/>
              <a:t>Android</a:t>
            </a:r>
            <a:r>
              <a:rPr lang="es-ES_tradnl" dirty="0"/>
              <a:t> ofrecen un botón Atrás para este tipo de navegación, por lo que </a:t>
            </a:r>
            <a:r>
              <a:rPr lang="es-ES_tradnl" dirty="0" smtClean="0"/>
              <a:t>la aplicación </a:t>
            </a:r>
            <a:r>
              <a:rPr lang="es-ES_tradnl" dirty="0"/>
              <a:t>no debe añadir un botón Volver a la interfaz de usuario</a:t>
            </a:r>
            <a:r>
              <a:rPr lang="es-ES_tradnl" dirty="0" smtClean="0"/>
              <a:t>. (Esto no es </a:t>
            </a:r>
            <a:r>
              <a:rPr lang="es-ES_tradnl" dirty="0" err="1" smtClean="0"/>
              <a:t>iOS</a:t>
            </a:r>
            <a:r>
              <a:rPr lang="es-ES_tradnl" dirty="0" smtClean="0"/>
              <a:t>!!!!!)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En casi todas las situaciones, el sistema mantiene una pila de retroceso de las actividades, mientras el usuario se desplaza </a:t>
            </a:r>
            <a:r>
              <a:rPr lang="es-ES_tradnl" dirty="0" smtClean="0"/>
              <a:t>por la aplicación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</a:t>
            </a:r>
            <a:r>
              <a:rPr lang="es-ES_tradnl" dirty="0"/>
              <a:t>permite que el sistema </a:t>
            </a:r>
            <a:r>
              <a:rPr lang="es-ES_tradnl" dirty="0" smtClean="0"/>
              <a:t>pueda navegar </a:t>
            </a:r>
            <a:r>
              <a:rPr lang="es-ES_tradnl" dirty="0"/>
              <a:t>correctamente hacia atrás cuando el usuario pulsa el botón Atrás.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algunos </a:t>
            </a:r>
            <a:r>
              <a:rPr lang="es-ES_tradnl" dirty="0"/>
              <a:t>casos en que </a:t>
            </a:r>
            <a:r>
              <a:rPr lang="es-ES_tradnl" dirty="0" smtClean="0"/>
              <a:t>una aplicación </a:t>
            </a:r>
            <a:r>
              <a:rPr lang="es-ES_tradnl" dirty="0"/>
              <a:t>debe especificar manualmente el comportamiento Back con el fin de proporcionar la mejor experiencia de usuario.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781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Hay dos tipos </a:t>
            </a:r>
            <a:r>
              <a:rPr lang="es-ES_tradnl" dirty="0" smtClean="0"/>
              <a:t>de relaciones de pantallas al mismo nivel.</a:t>
            </a:r>
          </a:p>
          <a:p>
            <a:endParaRPr lang="es-ES_tradnl" dirty="0" smtClean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Pantallas </a:t>
            </a:r>
            <a:r>
              <a:rPr lang="es-ES_tradnl" dirty="0"/>
              <a:t>relacionadas </a:t>
            </a:r>
            <a:r>
              <a:rPr lang="es-ES_tradnl" dirty="0" smtClean="0"/>
              <a:t>por colección.</a:t>
            </a:r>
          </a:p>
          <a:p>
            <a:pPr marL="742950" lvl="1" indent="-285750">
              <a:buFont typeface="Arial"/>
              <a:buChar char="•"/>
            </a:pPr>
            <a:endParaRPr lang="es-ES_tradnl" dirty="0" smtClean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Pantallas relacionadas por sección. 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4176464" cy="32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4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844824"/>
            <a:ext cx="7848872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Los Patrones </a:t>
            </a:r>
            <a:r>
              <a:rPr lang="es-ES_tradnl" dirty="0"/>
              <a:t>de navegación que </a:t>
            </a:r>
            <a:r>
              <a:rPr lang="es-ES_tradnl" dirty="0" smtClean="0"/>
              <a:t>sugieren gestionar manualmente </a:t>
            </a:r>
            <a:r>
              <a:rPr lang="es-ES_tradnl" dirty="0"/>
              <a:t>el comportamiento </a:t>
            </a:r>
            <a:r>
              <a:rPr lang="es-ES_tradnl" dirty="0" smtClean="0"/>
              <a:t>de Back son los que requieren:</a:t>
            </a:r>
            <a:endParaRPr lang="es-ES_tradnl" dirty="0"/>
          </a:p>
          <a:p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 smtClean="0"/>
              <a:t>Que </a:t>
            </a:r>
            <a:r>
              <a:rPr lang="es-ES_tradnl" dirty="0"/>
              <a:t>el usuario </a:t>
            </a:r>
            <a:r>
              <a:rPr lang="es-ES_tradnl" dirty="0" smtClean="0"/>
              <a:t>entre </a:t>
            </a:r>
            <a:r>
              <a:rPr lang="es-ES_tradnl" dirty="0"/>
              <a:t>en una actividad de nivel profundo directamente </a:t>
            </a:r>
            <a:r>
              <a:rPr lang="es-ES_tradnl" dirty="0" smtClean="0"/>
              <a:t>desde </a:t>
            </a:r>
            <a:r>
              <a:rPr lang="es-ES_tradnl" dirty="0"/>
              <a:t>una notificación, un </a:t>
            </a:r>
            <a:r>
              <a:rPr lang="es-ES_tradnl" dirty="0" err="1" smtClean="0"/>
              <a:t>widget</a:t>
            </a:r>
            <a:r>
              <a:rPr lang="es-ES_tradnl" dirty="0" smtClean="0"/>
              <a:t>, </a:t>
            </a:r>
            <a:r>
              <a:rPr lang="es-ES_tradnl" dirty="0"/>
              <a:t>o el </a:t>
            </a:r>
            <a:r>
              <a:rPr lang="es-ES_tradnl" dirty="0" err="1" smtClean="0"/>
              <a:t>Navigation</a:t>
            </a:r>
            <a:r>
              <a:rPr lang="es-ES_tradnl" dirty="0" smtClean="0"/>
              <a:t> </a:t>
            </a:r>
            <a:r>
              <a:rPr lang="es-ES_tradnl" dirty="0" err="1" smtClean="0"/>
              <a:t>Darwer</a:t>
            </a:r>
            <a:r>
              <a:rPr lang="es-ES_tradnl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Algunos casos en los que el usuario navega entre </a:t>
            </a:r>
            <a:r>
              <a:rPr lang="es-ES_tradnl" dirty="0" smtClean="0"/>
              <a:t>FRAGMENTS.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Cuando el usuario navega por las páginas web en un </a:t>
            </a:r>
            <a:r>
              <a:rPr lang="es-ES_tradnl" dirty="0" err="1"/>
              <a:t>WebView</a:t>
            </a:r>
            <a:r>
              <a:rPr lang="es-ES_tradnl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203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1187624" y="1916832"/>
            <a:ext cx="7956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El sistema </a:t>
            </a:r>
            <a:r>
              <a:rPr lang="es-ES_tradnl" dirty="0"/>
              <a:t>construye gradualmente la pila de retroceso </a:t>
            </a:r>
            <a:r>
              <a:rPr lang="es-ES_tradnl" dirty="0" smtClean="0"/>
              <a:t>cuando el </a:t>
            </a:r>
            <a:r>
              <a:rPr lang="es-ES_tradnl" dirty="0"/>
              <a:t>usuario navega de una actividad a la siguiente.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Cuando el </a:t>
            </a:r>
            <a:r>
              <a:rPr lang="es-ES_tradnl" dirty="0"/>
              <a:t>usuario entra en su aplicación </a:t>
            </a:r>
            <a:r>
              <a:rPr lang="es-ES_tradnl" dirty="0" smtClean="0"/>
              <a:t>desde un </a:t>
            </a:r>
            <a:r>
              <a:rPr lang="es-ES_tradnl" dirty="0"/>
              <a:t>vínculo profundo que se inicia la actividad en su propia </a:t>
            </a:r>
            <a:r>
              <a:rPr lang="es-ES_tradnl" dirty="0" smtClean="0"/>
              <a:t>tarea.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1187624" y="3789040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Por ejemplo, cuando </a:t>
            </a:r>
            <a:r>
              <a:rPr lang="es-ES_tradnl" dirty="0" smtClean="0"/>
              <a:t>accedemos </a:t>
            </a:r>
            <a:r>
              <a:rPr lang="es-ES_tradnl" dirty="0"/>
              <a:t>a una actividad </a:t>
            </a:r>
            <a:r>
              <a:rPr lang="es-ES_tradnl" dirty="0" smtClean="0"/>
              <a:t>anidada profundamente </a:t>
            </a:r>
            <a:r>
              <a:rPr lang="es-ES_tradnl" dirty="0"/>
              <a:t>en la jerarquía de </a:t>
            </a:r>
            <a:r>
              <a:rPr lang="es-ES_tradnl" dirty="0" smtClean="0"/>
              <a:t>nuestra aplicación desde una notificación, debemos </a:t>
            </a:r>
            <a:r>
              <a:rPr lang="es-ES_tradnl" dirty="0"/>
              <a:t>agregar las actividades </a:t>
            </a:r>
            <a:r>
              <a:rPr lang="es-ES_tradnl" dirty="0" smtClean="0"/>
              <a:t>necesarias para </a:t>
            </a:r>
            <a:r>
              <a:rPr lang="es-ES_tradnl" dirty="0"/>
              <a:t>que al pulsar Back </a:t>
            </a:r>
            <a:r>
              <a:rPr lang="es-ES_tradnl" dirty="0" smtClean="0"/>
              <a:t>naveguemos </a:t>
            </a:r>
            <a:r>
              <a:rPr lang="es-ES_tradnl" dirty="0"/>
              <a:t>por la jerarquía de aplicación en lugar de salir de la aplicación.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05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 descr="Captura de pantalla 2013-06-06 a la(s) 18.28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5" y="1988840"/>
            <a:ext cx="866688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5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04856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Al utilizar </a:t>
            </a:r>
            <a:r>
              <a:rPr lang="es-ES_tradnl" dirty="0" err="1" smtClean="0"/>
              <a:t>fragments</a:t>
            </a:r>
            <a:r>
              <a:rPr lang="es-ES_tradnl" dirty="0" smtClean="0"/>
              <a:t> </a:t>
            </a:r>
            <a:r>
              <a:rPr lang="es-ES_tradnl" dirty="0"/>
              <a:t>en </a:t>
            </a:r>
            <a:r>
              <a:rPr lang="es-ES_tradnl" dirty="0" smtClean="0"/>
              <a:t>la aplicación</a:t>
            </a:r>
            <a:r>
              <a:rPr lang="es-ES_tradnl" dirty="0"/>
              <a:t>, los objetos </a:t>
            </a:r>
            <a:r>
              <a:rPr lang="es-ES_tradnl" dirty="0" err="1"/>
              <a:t>FragmentTransaction</a:t>
            </a:r>
            <a:r>
              <a:rPr lang="es-ES_tradnl" dirty="0"/>
              <a:t> individuales pueden representar los cambios de contexto que se deben agregar a la pila de retroceso.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vamos </a:t>
            </a:r>
            <a:r>
              <a:rPr lang="es-ES_tradnl" dirty="0"/>
              <a:t>a implementar un flujo de maestro / detalle de un teléfono mediante el </a:t>
            </a:r>
            <a:r>
              <a:rPr lang="es-ES_tradnl" dirty="0" smtClean="0"/>
              <a:t>cambio de </a:t>
            </a:r>
            <a:r>
              <a:rPr lang="es-ES_tradnl" dirty="0" err="1" smtClean="0"/>
              <a:t>fragments</a:t>
            </a:r>
            <a:r>
              <a:rPr lang="es-ES_tradnl" dirty="0"/>
              <a:t>, </a:t>
            </a:r>
            <a:r>
              <a:rPr lang="es-ES_tradnl" dirty="0" smtClean="0"/>
              <a:t>debemos asegurarnos que </a:t>
            </a:r>
            <a:r>
              <a:rPr lang="es-ES_tradnl" dirty="0"/>
              <a:t>al pulsar el botón Atrás en la pantalla de detalle, el usuario vuelve a la pantalla principal.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ello, </a:t>
            </a:r>
            <a:r>
              <a:rPr lang="es-ES_tradnl" dirty="0" smtClean="0"/>
              <a:t>usamos </a:t>
            </a:r>
            <a:r>
              <a:rPr lang="es-ES_tradnl" dirty="0" err="1" smtClean="0"/>
              <a:t>addToBackStack</a:t>
            </a:r>
            <a:r>
              <a:rPr lang="es-ES_tradnl" dirty="0" smtClean="0"/>
              <a:t> </a:t>
            </a:r>
            <a:r>
              <a:rPr lang="es-ES_tradnl" dirty="0"/>
              <a:t>() antes de confirmar la </a:t>
            </a:r>
            <a:r>
              <a:rPr lang="es-ES_tradnl" dirty="0" smtClean="0"/>
              <a:t>transacción.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331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 descr="Captura de pantalla 2013-06-06 a la(s) 18.28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0848"/>
            <a:ext cx="8278536" cy="223224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39552" y="4581128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No </a:t>
            </a:r>
            <a:r>
              <a:rPr lang="es-ES_tradnl" dirty="0" smtClean="0"/>
              <a:t>debemos </a:t>
            </a:r>
            <a:r>
              <a:rPr lang="es-ES_tradnl" dirty="0"/>
              <a:t>agregar las transacciones a la pila de retroceso cuando la transacción es para la navegación horizontal (por ejemplo, al cambiar de pestañas) o al modificar el aspecto de contenido (por ejemplo, cuando </a:t>
            </a:r>
            <a:r>
              <a:rPr lang="es-ES_tradnl" dirty="0" smtClean="0"/>
              <a:t>aplicamos </a:t>
            </a:r>
            <a:r>
              <a:rPr lang="es-ES_tradnl" dirty="0"/>
              <a:t>filtros).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401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77072"/>
            <a:ext cx="8179229" cy="223224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844824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la aplicación actualiza otros elementos de la interfaz de usuario para reflejar el estado actual de </a:t>
            </a:r>
            <a:r>
              <a:rPr lang="es-ES_tradnl" dirty="0" smtClean="0"/>
              <a:t>los </a:t>
            </a:r>
            <a:r>
              <a:rPr lang="es-ES_tradnl" dirty="0" err="1" smtClean="0"/>
              <a:t>Fragments</a:t>
            </a:r>
            <a:r>
              <a:rPr lang="es-ES_tradnl" dirty="0" smtClean="0"/>
              <a:t>, </a:t>
            </a:r>
            <a:r>
              <a:rPr lang="es-ES_tradnl" dirty="0"/>
              <a:t>como la barra de acción, </a:t>
            </a:r>
            <a:r>
              <a:rPr lang="es-ES_tradnl" dirty="0" smtClean="0"/>
              <a:t>habrá que actualizar </a:t>
            </a:r>
            <a:r>
              <a:rPr lang="es-ES_tradnl" dirty="0"/>
              <a:t>la interfaz de usuario al confirmar la transacción.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Las transacciones son notificadas en </a:t>
            </a:r>
            <a:r>
              <a:rPr lang="es-ES_tradnl" dirty="0" err="1" smtClean="0"/>
              <a:t>FragmentManager.OnBackStackChangedListener</a:t>
            </a:r>
            <a:r>
              <a:rPr lang="es-ES_tradnl" dirty="0"/>
              <a:t>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028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140968"/>
            <a:ext cx="6336704" cy="332290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844824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</a:t>
            </a:r>
            <a:r>
              <a:rPr lang="es-ES_tradnl" dirty="0" smtClean="0"/>
              <a:t>implementamos un </a:t>
            </a:r>
            <a:r>
              <a:rPr lang="es-ES_tradnl" dirty="0" err="1" smtClean="0"/>
              <a:t>WebView</a:t>
            </a:r>
            <a:r>
              <a:rPr lang="es-ES_tradnl" dirty="0" smtClean="0"/>
              <a:t> en nuestra aplicación deberemos modificar el comportamiento de Back para </a:t>
            </a:r>
            <a:r>
              <a:rPr lang="es-ES_tradnl" dirty="0" smtClean="0"/>
              <a:t>permitir </a:t>
            </a:r>
            <a:r>
              <a:rPr lang="es-ES_tradnl" dirty="0" smtClean="0"/>
              <a:t>navegar por el historial del componente </a:t>
            </a:r>
            <a:r>
              <a:rPr lang="es-ES_tradnl" dirty="0" err="1" smtClean="0"/>
              <a:t>WebView</a:t>
            </a:r>
            <a:r>
              <a:rPr lang="es-ES_tradnl" dirty="0" smtClean="0"/>
              <a:t>. 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104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Botón Back.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437112"/>
            <a:ext cx="7852663" cy="172819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187624" y="1988840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Al poner en marcha </a:t>
            </a:r>
            <a:r>
              <a:rPr lang="es-ES_tradnl" dirty="0" smtClean="0"/>
              <a:t>una </a:t>
            </a:r>
            <a:r>
              <a:rPr lang="es-ES_tradnl" dirty="0"/>
              <a:t>actividad de otra aplicación para que el usuario pueda </a:t>
            </a:r>
            <a:r>
              <a:rPr lang="es-ES_tradnl" dirty="0" smtClean="0"/>
              <a:t>por ejemplo componer </a:t>
            </a:r>
            <a:r>
              <a:rPr lang="es-ES_tradnl" dirty="0"/>
              <a:t>un correo electrónico o elegir un </a:t>
            </a:r>
            <a:r>
              <a:rPr lang="es-ES_tradnl" dirty="0" smtClean="0"/>
              <a:t>contacto, no queremos </a:t>
            </a:r>
            <a:r>
              <a:rPr lang="es-ES_tradnl" dirty="0"/>
              <a:t>que el usuario vuelva a esta actividad si </a:t>
            </a:r>
            <a:r>
              <a:rPr lang="es-ES_tradnl" dirty="0" smtClean="0"/>
              <a:t>relanza </a:t>
            </a:r>
            <a:r>
              <a:rPr lang="es-ES_tradnl" dirty="0"/>
              <a:t>la </a:t>
            </a:r>
            <a:r>
              <a:rPr lang="es-ES_tradnl" dirty="0" smtClean="0"/>
              <a:t>aplicación. </a:t>
            </a:r>
          </a:p>
          <a:p>
            <a:endParaRPr lang="es-ES_tradnl" dirty="0"/>
          </a:p>
          <a:p>
            <a:r>
              <a:rPr lang="es-ES_tradnl" dirty="0" smtClean="0"/>
              <a:t>Sería </a:t>
            </a:r>
            <a:r>
              <a:rPr lang="es-ES_tradnl" dirty="0"/>
              <a:t>confuso si </a:t>
            </a:r>
            <a:r>
              <a:rPr lang="es-ES_tradnl" dirty="0" smtClean="0"/>
              <a:t>al tocar </a:t>
            </a:r>
            <a:r>
              <a:rPr lang="es-ES_tradnl" dirty="0"/>
              <a:t>el icono de la aplicación </a:t>
            </a:r>
            <a:r>
              <a:rPr lang="es-ES_tradnl" dirty="0" smtClean="0"/>
              <a:t>apareciese la </a:t>
            </a:r>
            <a:r>
              <a:rPr lang="es-ES_tradnl" dirty="0"/>
              <a:t>pantalla de "componer correo </a:t>
            </a:r>
            <a:r>
              <a:rPr lang="es-ES_tradnl" dirty="0" smtClean="0"/>
              <a:t>electrónico” </a:t>
            </a:r>
            <a:r>
              <a:rPr lang="es-ES_tradnl" dirty="0" smtClean="0"/>
              <a:t>o “Seleccionar Contacto”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1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NotificationCompat.Builder</a:t>
            </a:r>
            <a:r>
              <a:rPr lang="es-ES_tradnl" dirty="0" smtClean="0"/>
              <a:t> </a:t>
            </a:r>
            <a:r>
              <a:rPr lang="es-ES_tradnl" dirty="0"/>
              <a:t>se encuentra en la biblioteca de compatibilidad.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Debemos  </a:t>
            </a:r>
            <a:r>
              <a:rPr lang="es-ES_tradnl" dirty="0"/>
              <a:t>utilizar </a:t>
            </a:r>
            <a:r>
              <a:rPr lang="es-ES_tradnl" dirty="0" err="1" smtClean="0"/>
              <a:t>NotificationCompat.Builder</a:t>
            </a:r>
            <a:r>
              <a:rPr lang="es-ES_tradnl" dirty="0" smtClean="0"/>
              <a:t> </a:t>
            </a:r>
            <a:r>
              <a:rPr lang="es-ES_tradnl" dirty="0"/>
              <a:t>para </a:t>
            </a:r>
            <a:r>
              <a:rPr lang="es-ES_tradnl" dirty="0" smtClean="0"/>
              <a:t>asegurar la compatibilidad entre plataformas.</a:t>
            </a:r>
          </a:p>
          <a:p>
            <a:endParaRPr lang="es-ES_tradnl" dirty="0"/>
          </a:p>
          <a:p>
            <a:r>
              <a:rPr lang="es-ES_tradnl" dirty="0"/>
              <a:t>Cuando se crea una notificación, </a:t>
            </a:r>
            <a:r>
              <a:rPr lang="es-ES_tradnl" dirty="0" smtClean="0"/>
              <a:t>hay que especificar </a:t>
            </a:r>
            <a:r>
              <a:rPr lang="es-ES_tradnl" dirty="0"/>
              <a:t>el contenido de la interfaz de usuario y las acciones con un objeto </a:t>
            </a:r>
            <a:r>
              <a:rPr lang="es-ES_tradnl" dirty="0" err="1"/>
              <a:t>NotificationCompat.Builder</a:t>
            </a:r>
            <a:r>
              <a:rPr lang="es-ES_tradnl" dirty="0"/>
              <a:t>. </a:t>
            </a:r>
          </a:p>
          <a:p>
            <a:endParaRPr lang="es-ES_tradnl" dirty="0"/>
          </a:p>
          <a:p>
            <a:pPr lvl="1"/>
            <a:r>
              <a:rPr lang="es-ES_tradnl" dirty="0"/>
              <a:t>Un pequeño icono, establecido por </a:t>
            </a:r>
            <a:r>
              <a:rPr lang="es-ES_tradnl" dirty="0" err="1" smtClean="0"/>
              <a:t>setSmallIcon</a:t>
            </a:r>
            <a:r>
              <a:rPr lang="es-ES_tradnl" dirty="0" smtClean="0"/>
              <a:t>(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Un título, establecido por </a:t>
            </a:r>
            <a:r>
              <a:rPr lang="es-ES_tradnl" dirty="0" err="1" smtClean="0"/>
              <a:t>setContentTitle</a:t>
            </a:r>
            <a:r>
              <a:rPr lang="es-ES_tradnl" dirty="0" smtClean="0"/>
              <a:t>(</a:t>
            </a:r>
            <a:r>
              <a:rPr lang="es-ES_tradnl" dirty="0"/>
              <a:t>)</a:t>
            </a:r>
          </a:p>
          <a:p>
            <a:pPr lvl="1"/>
            <a:r>
              <a:rPr lang="es-ES_tradnl" dirty="0" smtClean="0"/>
              <a:t>El texto de detalle</a:t>
            </a:r>
            <a:r>
              <a:rPr lang="es-ES_tradnl" dirty="0" smtClean="0"/>
              <a:t>, </a:t>
            </a:r>
            <a:r>
              <a:rPr lang="es-ES_tradnl" dirty="0"/>
              <a:t>fijado por </a:t>
            </a:r>
            <a:r>
              <a:rPr lang="es-ES_tradnl" dirty="0" err="1" smtClean="0"/>
              <a:t>setContentText</a:t>
            </a:r>
            <a:r>
              <a:rPr lang="es-ES_tradnl" dirty="0" smtClean="0"/>
              <a:t>(</a:t>
            </a:r>
            <a:r>
              <a:rPr lang="es-ES_tradnl" dirty="0"/>
              <a:t>)</a:t>
            </a:r>
            <a:endParaRPr lang="es-ES" dirty="0"/>
          </a:p>
        </p:txBody>
      </p:sp>
      <p:pic>
        <p:nvPicPr>
          <p:cNvPr id="3" name="Imagen 2" descr="Captura de pantalla 2013-06-07 a la(s) 12.29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373216"/>
            <a:ext cx="48514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1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1187624" y="1844824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Aunque las acciones son opcionales, </a:t>
            </a:r>
            <a:r>
              <a:rPr lang="es-ES_tradnl" dirty="0" smtClean="0"/>
              <a:t>debemos establecer al </a:t>
            </a:r>
            <a:r>
              <a:rPr lang="es-ES_tradnl" dirty="0"/>
              <a:t>menos una acción a </a:t>
            </a:r>
            <a:r>
              <a:rPr lang="es-ES_tradnl" dirty="0" smtClean="0"/>
              <a:t>la notificación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acción lleva a los usuarios directamente desde la notificación </a:t>
            </a:r>
            <a:r>
              <a:rPr lang="es-ES_tradnl" dirty="0" smtClean="0"/>
              <a:t>a una actividad de la aplicación. </a:t>
            </a:r>
          </a:p>
          <a:p>
            <a:endParaRPr lang="es-ES_tradnl" dirty="0"/>
          </a:p>
          <a:p>
            <a:r>
              <a:rPr lang="es-ES_tradnl" dirty="0" smtClean="0"/>
              <a:t>La acción se </a:t>
            </a:r>
            <a:r>
              <a:rPr lang="es-ES_tradnl" dirty="0"/>
              <a:t>define </a:t>
            </a:r>
            <a:r>
              <a:rPr lang="es-ES_tradnl" dirty="0" smtClean="0"/>
              <a:t>con un </a:t>
            </a:r>
            <a:r>
              <a:rPr lang="es-ES_tradnl" dirty="0" err="1"/>
              <a:t>PendingIntent</a:t>
            </a:r>
            <a:r>
              <a:rPr lang="es-ES_tradnl" dirty="0"/>
              <a:t> </a:t>
            </a:r>
            <a:r>
              <a:rPr lang="es-ES_tradnl" dirty="0" smtClean="0"/>
              <a:t>que contiene </a:t>
            </a:r>
            <a:r>
              <a:rPr lang="es-ES_tradnl" dirty="0"/>
              <a:t>un </a:t>
            </a:r>
            <a:r>
              <a:rPr lang="es-ES_tradnl" dirty="0" err="1" smtClean="0"/>
              <a:t>Intent</a:t>
            </a:r>
            <a:r>
              <a:rPr lang="es-ES_tradnl" dirty="0" smtClean="0"/>
              <a:t> que lanzará una </a:t>
            </a:r>
            <a:r>
              <a:rPr lang="es-ES_tradnl" dirty="0"/>
              <a:t>actividad </a:t>
            </a:r>
            <a:r>
              <a:rPr lang="es-ES_tradnl" dirty="0" smtClean="0"/>
              <a:t>de la </a:t>
            </a:r>
            <a:r>
              <a:rPr lang="es-ES_tradnl" dirty="0"/>
              <a:t>aplicación.</a:t>
            </a:r>
            <a:endParaRPr lang="es-ES" dirty="0"/>
          </a:p>
        </p:txBody>
      </p:sp>
      <p:pic>
        <p:nvPicPr>
          <p:cNvPr id="5" name="Imagen 4" descr="Captura de pantalla 2013-06-07 a la(s) 12.35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296776"/>
            <a:ext cx="6336704" cy="23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</a:t>
            </a:r>
            <a:r>
              <a:rPr lang="es-ES" dirty="0" smtClean="0"/>
              <a:t>a</a:t>
            </a:r>
            <a:r>
              <a:rPr lang="es-ES_tradnl" dirty="0" err="1" smtClean="0"/>
              <a:t>trón</a:t>
            </a:r>
            <a:r>
              <a:rPr lang="es-ES_tradnl" dirty="0" smtClean="0"/>
              <a:t> </a:t>
            </a:r>
            <a:r>
              <a:rPr lang="es-ES_tradnl" dirty="0" err="1" smtClean="0"/>
              <a:t>Dashboard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48880"/>
            <a:ext cx="7961455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509120"/>
            <a:ext cx="6336704" cy="108067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844824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asociar el </a:t>
            </a:r>
            <a:r>
              <a:rPr lang="es-ES_tradnl" dirty="0" err="1"/>
              <a:t>PendingIntent</a:t>
            </a:r>
            <a:r>
              <a:rPr lang="es-ES_tradnl" dirty="0"/>
              <a:t> </a:t>
            </a:r>
            <a:r>
              <a:rPr lang="es-ES_tradnl" dirty="0" smtClean="0"/>
              <a:t>llamamos al </a:t>
            </a:r>
            <a:r>
              <a:rPr lang="es-ES_tradnl" dirty="0"/>
              <a:t>método </a:t>
            </a:r>
            <a:r>
              <a:rPr lang="es-ES_tradnl" dirty="0" err="1" smtClean="0"/>
              <a:t>setContentIntent</a:t>
            </a:r>
            <a:r>
              <a:rPr lang="es-ES_tradnl" dirty="0" smtClean="0"/>
              <a:t>() de </a:t>
            </a:r>
            <a:r>
              <a:rPr lang="es-ES_tradnl" dirty="0" err="1"/>
              <a:t>NotificationCompat.Builder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Por </a:t>
            </a:r>
            <a:r>
              <a:rPr lang="es-ES_tradnl" dirty="0"/>
              <a:t>ejemplo, para iniciar una actividad cuando el usuario hace clic en el texto de </a:t>
            </a:r>
            <a:r>
              <a:rPr lang="es-ES_tradnl" dirty="0" smtClean="0"/>
              <a:t>la notificación, añadimos </a:t>
            </a:r>
            <a:r>
              <a:rPr lang="es-ES_tradnl" dirty="0"/>
              <a:t>el </a:t>
            </a:r>
            <a:r>
              <a:rPr lang="es-ES_tradnl" dirty="0" err="1"/>
              <a:t>PendingIntent</a:t>
            </a:r>
            <a:r>
              <a:rPr lang="es-ES_tradnl" dirty="0"/>
              <a:t> </a:t>
            </a:r>
            <a:r>
              <a:rPr lang="es-ES_tradnl" dirty="0" smtClean="0"/>
              <a:t>llamando a </a:t>
            </a:r>
            <a:r>
              <a:rPr lang="es-ES_tradnl" dirty="0" err="1" smtClean="0"/>
              <a:t>setContentIntent</a:t>
            </a:r>
            <a:r>
              <a:rPr lang="es-ES_tradnl" dirty="0" smtClean="0"/>
              <a:t>(</a:t>
            </a:r>
            <a:r>
              <a:rPr lang="es-ES_tradnl" dirty="0"/>
              <a:t>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650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</a:t>
            </a:r>
            <a:r>
              <a:rPr lang="es-ES_tradnl" dirty="0" smtClean="0"/>
              <a:t>lanzar la notificación tenemos que: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Obtener </a:t>
            </a:r>
            <a:r>
              <a:rPr lang="es-ES_tradnl" dirty="0"/>
              <a:t>una instancia de </a:t>
            </a:r>
            <a:r>
              <a:rPr lang="es-ES_tradnl" dirty="0" err="1"/>
              <a:t>NotificationManager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Usar </a:t>
            </a:r>
            <a:r>
              <a:rPr lang="es-ES_tradnl" dirty="0"/>
              <a:t>el método </a:t>
            </a:r>
            <a:r>
              <a:rPr lang="es-ES_tradnl" dirty="0" err="1" smtClean="0"/>
              <a:t>notify</a:t>
            </a:r>
            <a:r>
              <a:rPr lang="es-ES_tradnl" dirty="0" smtClean="0"/>
              <a:t>(</a:t>
            </a:r>
            <a:r>
              <a:rPr lang="es-ES_tradnl" dirty="0"/>
              <a:t>) para </a:t>
            </a:r>
            <a:r>
              <a:rPr lang="es-ES_tradnl" dirty="0" smtClean="0"/>
              <a:t>enviar la </a:t>
            </a:r>
            <a:r>
              <a:rPr lang="es-ES_tradnl" dirty="0"/>
              <a:t>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Cuando </a:t>
            </a:r>
            <a:r>
              <a:rPr lang="es-ES_tradnl" dirty="0"/>
              <a:t>se llama a </a:t>
            </a:r>
            <a:r>
              <a:rPr lang="es-ES_tradnl" dirty="0" err="1" smtClean="0"/>
              <a:t>notify</a:t>
            </a:r>
            <a:r>
              <a:rPr lang="es-ES_tradnl" dirty="0" smtClean="0"/>
              <a:t>(</a:t>
            </a:r>
            <a:r>
              <a:rPr lang="es-ES_tradnl" dirty="0"/>
              <a:t>), </a:t>
            </a:r>
            <a:r>
              <a:rPr lang="es-ES_tradnl" dirty="0" smtClean="0"/>
              <a:t>especificaremos </a:t>
            </a:r>
            <a:r>
              <a:rPr lang="es-ES_tradnl" dirty="0"/>
              <a:t>un ID de 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Utilizaremos este </a:t>
            </a:r>
            <a:r>
              <a:rPr lang="es-ES_tradnl" dirty="0"/>
              <a:t>ID para actualizar la </a:t>
            </a:r>
            <a:r>
              <a:rPr lang="es-ES_tradnl" dirty="0" smtClean="0"/>
              <a:t>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m</a:t>
            </a:r>
            <a:r>
              <a:rPr lang="es-ES_tradnl" dirty="0" smtClean="0"/>
              <a:t>étodo </a:t>
            </a:r>
            <a:r>
              <a:rPr lang="es-ES_tradnl" dirty="0" err="1" smtClean="0"/>
              <a:t>build</a:t>
            </a:r>
            <a:r>
              <a:rPr lang="es-ES_tradnl" dirty="0" smtClean="0"/>
              <a:t>(</a:t>
            </a:r>
            <a:r>
              <a:rPr lang="es-ES_tradnl" dirty="0" smtClean="0"/>
              <a:t>)</a:t>
            </a:r>
            <a:r>
              <a:rPr lang="es-ES_tradnl" dirty="0"/>
              <a:t> </a:t>
            </a:r>
            <a:r>
              <a:rPr lang="es-ES_tradnl" dirty="0" smtClean="0"/>
              <a:t>devuelve la notificación </a:t>
            </a:r>
            <a:r>
              <a:rPr lang="es-ES_tradnl" dirty="0"/>
              <a:t>que contiene </a:t>
            </a:r>
            <a:r>
              <a:rPr lang="es-ES_tradnl" dirty="0" smtClean="0"/>
              <a:t>las especificaciones usadas.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322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8880"/>
            <a:ext cx="814847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0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El diseño </a:t>
            </a:r>
            <a:r>
              <a:rPr lang="es-ES_tradnl" dirty="0"/>
              <a:t>de una notificación está </a:t>
            </a:r>
            <a:r>
              <a:rPr lang="es-ES_tradnl" dirty="0" smtClean="0"/>
              <a:t>pensado en mantener la experiencia </a:t>
            </a:r>
            <a:r>
              <a:rPr lang="es-ES_tradnl" dirty="0"/>
              <a:t>de navegación </a:t>
            </a:r>
            <a:r>
              <a:rPr lang="es-ES_tradnl" dirty="0" smtClean="0"/>
              <a:t>que espera </a:t>
            </a:r>
            <a:r>
              <a:rPr lang="es-ES_tradnl" dirty="0"/>
              <a:t>del usuario.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</a:t>
            </a:r>
            <a:r>
              <a:rPr lang="es-ES_tradnl" dirty="0"/>
              <a:t>dos situaciones generales:</a:t>
            </a:r>
          </a:p>
          <a:p>
            <a:endParaRPr lang="es-ES_tradnl" dirty="0"/>
          </a:p>
          <a:p>
            <a:r>
              <a:rPr lang="es-ES_tradnl" dirty="0"/>
              <a:t>La actividad regular</a:t>
            </a:r>
          </a:p>
          <a:p>
            <a:pPr lvl="1"/>
            <a:r>
              <a:rPr lang="es-ES_tradnl" dirty="0"/>
              <a:t>Estás empezando una actividad que es parte del flujo normal de trabajo de la aplicación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La actividad </a:t>
            </a:r>
            <a:r>
              <a:rPr lang="es-ES_tradnl" dirty="0"/>
              <a:t>especial</a:t>
            </a:r>
          </a:p>
          <a:p>
            <a:pPr lvl="1"/>
            <a:r>
              <a:rPr lang="es-ES_tradnl" dirty="0"/>
              <a:t>El usuario sólo ve esta actividad si se inició a partir de la notificación</a:t>
            </a:r>
            <a:r>
              <a:rPr lang="es-ES_tradnl" dirty="0" smtClean="0"/>
              <a:t>.</a:t>
            </a:r>
          </a:p>
          <a:p>
            <a:pPr lvl="1"/>
            <a:endParaRPr lang="es-ES_tradnl" dirty="0"/>
          </a:p>
          <a:p>
            <a:pPr lvl="1"/>
            <a:r>
              <a:rPr lang="es-ES_tradnl" dirty="0" smtClean="0"/>
              <a:t>En </a:t>
            </a:r>
            <a:r>
              <a:rPr lang="es-ES_tradnl" dirty="0"/>
              <a:t>cierto sentido, la </a:t>
            </a:r>
            <a:r>
              <a:rPr lang="es-ES_tradnl" dirty="0" smtClean="0"/>
              <a:t>actividad </a:t>
            </a:r>
            <a:r>
              <a:rPr lang="es-ES_tradnl" dirty="0"/>
              <a:t>extiende a la notificación </a:t>
            </a:r>
            <a:r>
              <a:rPr lang="es-ES_tradnl" dirty="0" smtClean="0"/>
              <a:t>ya que </a:t>
            </a:r>
            <a:r>
              <a:rPr lang="es-ES_tradnl" dirty="0"/>
              <a:t>sería difícil de mostrar </a:t>
            </a:r>
            <a:r>
              <a:rPr lang="es-ES_tradnl" dirty="0" smtClean="0"/>
              <a:t>toda la información en una </a:t>
            </a:r>
            <a:r>
              <a:rPr lang="es-ES_tradnl" dirty="0"/>
              <a:t>notificación.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038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regular.</a:t>
            </a:r>
            <a:endParaRPr lang="es-ES" dirty="0"/>
          </a:p>
        </p:txBody>
      </p:sp>
      <p:pic>
        <p:nvPicPr>
          <p:cNvPr id="3" name="Imagen 2" descr="Captura de pantalla 2013-06-07 a la(s) 12.53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92896"/>
            <a:ext cx="7010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regular.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8" y="2348880"/>
            <a:ext cx="834980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especial.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7624" y="2276872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Una actividad especial no necesita una pila de retroceso, por lo que no tendrá que definir su jerarquía </a:t>
            </a:r>
            <a:r>
              <a:rPr lang="es-ES_tradnl" dirty="0" smtClean="0"/>
              <a:t>de Actividad </a:t>
            </a:r>
            <a:r>
              <a:rPr lang="es-ES_tradnl" dirty="0"/>
              <a:t>en el </a:t>
            </a:r>
            <a:r>
              <a:rPr lang="es-ES_tradnl" dirty="0" err="1" smtClean="0"/>
              <a:t>manifest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No necesita </a:t>
            </a:r>
            <a:r>
              <a:rPr lang="es-ES_tradnl" dirty="0"/>
              <a:t>tener que llamar </a:t>
            </a:r>
            <a:r>
              <a:rPr lang="es-ES_tradnl" dirty="0" smtClean="0"/>
              <a:t>a </a:t>
            </a:r>
            <a:r>
              <a:rPr lang="es-ES_tradnl" dirty="0" err="1" smtClean="0"/>
              <a:t>addParentStack</a:t>
            </a:r>
            <a:r>
              <a:rPr lang="es-ES_tradnl" dirty="0" smtClean="0"/>
              <a:t> </a:t>
            </a:r>
            <a:r>
              <a:rPr lang="es-ES_tradnl" dirty="0"/>
              <a:t>() para construir una pila de retroceso.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Utilizamos el </a:t>
            </a:r>
            <a:r>
              <a:rPr lang="es-ES_tradnl" dirty="0" err="1" smtClean="0"/>
              <a:t>manifest</a:t>
            </a:r>
            <a:r>
              <a:rPr lang="es-ES_tradnl" dirty="0" smtClean="0"/>
              <a:t> para </a:t>
            </a:r>
            <a:r>
              <a:rPr lang="es-ES_tradnl" dirty="0"/>
              <a:t>configurar las opciones de </a:t>
            </a:r>
            <a:r>
              <a:rPr lang="es-ES_tradnl" dirty="0" smtClean="0"/>
              <a:t>la tarea de la </a:t>
            </a:r>
            <a:r>
              <a:rPr lang="es-ES_tradnl" dirty="0"/>
              <a:t>actividad, y crear </a:t>
            </a:r>
            <a:r>
              <a:rPr lang="es-ES_tradnl" dirty="0" smtClean="0"/>
              <a:t>un </a:t>
            </a:r>
            <a:r>
              <a:rPr lang="es-ES_tradnl" dirty="0" err="1"/>
              <a:t>PendingIntent</a:t>
            </a:r>
            <a:r>
              <a:rPr lang="es-ES_tradnl" dirty="0"/>
              <a:t> llamando </a:t>
            </a:r>
            <a:r>
              <a:rPr lang="es-ES_tradnl" dirty="0" err="1" smtClean="0"/>
              <a:t>getActivity</a:t>
            </a:r>
            <a:r>
              <a:rPr lang="es-ES_tradnl" dirty="0" smtClean="0"/>
              <a:t>()</a:t>
            </a:r>
            <a:endParaRPr lang="es-ES" dirty="0"/>
          </a:p>
        </p:txBody>
      </p:sp>
      <p:pic>
        <p:nvPicPr>
          <p:cNvPr id="5" name="Imagen 4" descr="Captura de pantalla 2013-06-07 a la(s) 12.5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725144"/>
            <a:ext cx="4176464" cy="19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especial.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187624" y="2492896"/>
            <a:ext cx="7776864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Construir y </a:t>
            </a:r>
            <a:r>
              <a:rPr lang="es-ES_tradnl" dirty="0" smtClean="0"/>
              <a:t>lanzar la </a:t>
            </a:r>
            <a:r>
              <a:rPr lang="es-ES_tradnl" dirty="0"/>
              <a:t>notificación:</a:t>
            </a:r>
          </a:p>
          <a:p>
            <a:endParaRPr lang="es-ES_tradnl" dirty="0" smtClean="0"/>
          </a:p>
          <a:p>
            <a:r>
              <a:rPr lang="es-ES_tradnl" dirty="0" smtClean="0"/>
              <a:t>Crear un </a:t>
            </a:r>
            <a:r>
              <a:rPr lang="es-ES_tradnl" dirty="0" err="1" smtClean="0"/>
              <a:t>Intent</a:t>
            </a:r>
            <a:r>
              <a:rPr lang="es-ES_tradnl" dirty="0" smtClean="0"/>
              <a:t> que </a:t>
            </a:r>
            <a:r>
              <a:rPr lang="es-ES_tradnl" dirty="0"/>
              <a:t>inicia la actividad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Ajustar la actividad para iniciar una nueva tarea, </a:t>
            </a:r>
            <a:r>
              <a:rPr lang="es-ES_tradnl" dirty="0" smtClean="0"/>
              <a:t>estableciendo </a:t>
            </a:r>
            <a:r>
              <a:rPr lang="es-ES_tradnl" dirty="0" err="1" smtClean="0"/>
              <a:t>setFlags</a:t>
            </a:r>
            <a:r>
              <a:rPr lang="es-ES_tradnl" dirty="0" smtClean="0"/>
              <a:t> </a:t>
            </a:r>
            <a:r>
              <a:rPr lang="es-ES_tradnl" dirty="0"/>
              <a:t>() con </a:t>
            </a:r>
            <a:r>
              <a:rPr lang="es-ES_tradnl" dirty="0" smtClean="0"/>
              <a:t>FLAG_ACTIVITY_NEW_TASK </a:t>
            </a:r>
            <a:r>
              <a:rPr lang="es-ES_tradnl" dirty="0"/>
              <a:t>y FLAG_ACTIVITY_CLEAR_TASK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Crear un </a:t>
            </a:r>
            <a:r>
              <a:rPr lang="es-ES_tradnl" dirty="0" err="1"/>
              <a:t>PendingIntent</a:t>
            </a:r>
            <a:r>
              <a:rPr lang="es-ES_tradnl" dirty="0"/>
              <a:t> </a:t>
            </a:r>
            <a:r>
              <a:rPr lang="es-ES_tradnl" dirty="0" smtClean="0"/>
              <a:t>del </a:t>
            </a:r>
            <a:r>
              <a:rPr lang="es-ES_tradnl" dirty="0" err="1" smtClean="0"/>
              <a:t>Intent</a:t>
            </a:r>
            <a:r>
              <a:rPr lang="es-ES_tradnl" dirty="0" smtClean="0"/>
              <a:t> </a:t>
            </a:r>
            <a:r>
              <a:rPr lang="es-ES_tradnl" dirty="0"/>
              <a:t>llamando </a:t>
            </a:r>
            <a:r>
              <a:rPr lang="es-ES_tradnl" dirty="0" err="1"/>
              <a:t>getActivity</a:t>
            </a:r>
            <a:r>
              <a:rPr lang="es-ES_tradnl" dirty="0"/>
              <a:t> ().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Usar el </a:t>
            </a:r>
            <a:r>
              <a:rPr lang="es-ES_tradnl" dirty="0" err="1" smtClean="0"/>
              <a:t>PendingIntent</a:t>
            </a:r>
            <a:r>
              <a:rPr lang="es-ES_tradnl" dirty="0" smtClean="0"/>
              <a:t> </a:t>
            </a:r>
            <a:r>
              <a:rPr lang="es-ES_tradnl" dirty="0"/>
              <a:t>como argumento para </a:t>
            </a:r>
            <a:r>
              <a:rPr lang="es-ES_tradnl" dirty="0" err="1"/>
              <a:t>setContentIntent</a:t>
            </a:r>
            <a:r>
              <a:rPr lang="es-ES_tradnl" dirty="0"/>
              <a:t> ().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569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especial.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76872"/>
            <a:ext cx="7272808" cy="41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7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Iniciar una actividad de forma especial.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24944"/>
            <a:ext cx="76073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8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Listados.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7200800" cy="42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8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Actualizar una notificación.</a:t>
            </a:r>
          </a:p>
          <a:p>
            <a:endParaRPr lang="es-ES_tradnl" dirty="0"/>
          </a:p>
          <a:p>
            <a:r>
              <a:rPr lang="es-ES_tradnl" dirty="0" smtClean="0"/>
              <a:t>Usar el mismo ID que la vez que lanzamos la notificación.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6408712" cy="410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772816"/>
            <a:ext cx="7776864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Eliminar una notificación.</a:t>
            </a:r>
          </a:p>
          <a:p>
            <a:endParaRPr lang="es-ES_tradnl" dirty="0" smtClean="0"/>
          </a:p>
          <a:p>
            <a:r>
              <a:rPr lang="es-ES_tradnl" dirty="0" smtClean="0"/>
              <a:t>Las Notificaciones </a:t>
            </a:r>
            <a:r>
              <a:rPr lang="es-ES_tradnl" dirty="0"/>
              <a:t>permanecen visibles hasta que </a:t>
            </a:r>
            <a:r>
              <a:rPr lang="es-ES_tradnl" dirty="0" smtClean="0"/>
              <a:t>ocurre uno </a:t>
            </a:r>
            <a:r>
              <a:rPr lang="es-ES_tradnl" dirty="0"/>
              <a:t>de los casos siguientes:</a:t>
            </a:r>
          </a:p>
          <a:p>
            <a:endParaRPr lang="es-ES_tradnl" dirty="0"/>
          </a:p>
          <a:p>
            <a:r>
              <a:rPr lang="es-ES_tradnl" dirty="0"/>
              <a:t>El usuario cierra la notificación de forma individual o mediante el uso de "Clear </a:t>
            </a:r>
            <a:r>
              <a:rPr lang="es-ES_tradnl" dirty="0" err="1"/>
              <a:t>All</a:t>
            </a:r>
            <a:r>
              <a:rPr lang="es-ES_tradnl" dirty="0"/>
              <a:t>" (si la notificación se puede borrar)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El usuario toca la notificación y </a:t>
            </a:r>
            <a:r>
              <a:rPr lang="es-ES_tradnl" dirty="0" smtClean="0"/>
              <a:t>se </a:t>
            </a:r>
            <a:r>
              <a:rPr lang="es-ES_tradnl" dirty="0" smtClean="0"/>
              <a:t>estableció </a:t>
            </a:r>
            <a:r>
              <a:rPr lang="es-ES_tradnl" dirty="0" err="1" smtClean="0"/>
              <a:t>setAutoCancel</a:t>
            </a:r>
            <a:r>
              <a:rPr lang="es-ES_tradnl" dirty="0" smtClean="0"/>
              <a:t>(</a:t>
            </a:r>
            <a:r>
              <a:rPr lang="es-ES_tradnl" dirty="0"/>
              <a:t>) al crear la notificación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Llamando a cancel(</a:t>
            </a:r>
            <a:r>
              <a:rPr lang="es-ES_tradnl" dirty="0"/>
              <a:t>) para un ID específico de </a:t>
            </a:r>
            <a:r>
              <a:rPr lang="es-ES_tradnl" dirty="0" smtClean="0"/>
              <a:t>una notificación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Este </a:t>
            </a:r>
            <a:r>
              <a:rPr lang="es-ES_tradnl" dirty="0"/>
              <a:t>método también elimina las notificaciones en curso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Llamando a </a:t>
            </a:r>
            <a:r>
              <a:rPr lang="es-ES_tradnl" dirty="0" err="1" smtClean="0"/>
              <a:t>cancelAll</a:t>
            </a:r>
            <a:r>
              <a:rPr lang="es-ES_tradnl" dirty="0" smtClean="0"/>
              <a:t>() </a:t>
            </a:r>
            <a:r>
              <a:rPr lang="es-ES_tradnl" dirty="0"/>
              <a:t>que elimina todos los avisos que se emitieron con anterioridad.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03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187624" y="1772816"/>
            <a:ext cx="78488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</a:t>
            </a:r>
            <a:r>
              <a:rPr lang="es-ES" dirty="0" smtClean="0"/>
              <a:t>a</a:t>
            </a:r>
            <a:r>
              <a:rPr lang="es-ES_tradnl" dirty="0" smtClean="0"/>
              <a:t>s notificaciones tienen </a:t>
            </a:r>
            <a:r>
              <a:rPr lang="es-ES_tradnl" dirty="0"/>
              <a:t>dos </a:t>
            </a:r>
            <a:r>
              <a:rPr lang="es-ES_tradnl" dirty="0" smtClean="0"/>
              <a:t>estilos, vista normal</a:t>
            </a:r>
            <a:r>
              <a:rPr lang="es-ES_tradnl" dirty="0"/>
              <a:t>, y </a:t>
            </a:r>
            <a:r>
              <a:rPr lang="es-ES_tradnl" dirty="0" smtClean="0"/>
              <a:t>vista extendida. </a:t>
            </a:r>
          </a:p>
          <a:p>
            <a:endParaRPr lang="es-ES_tradnl" dirty="0"/>
          </a:p>
          <a:p>
            <a:r>
              <a:rPr lang="es-ES_tradnl" dirty="0" smtClean="0"/>
              <a:t>La vista extendida de </a:t>
            </a:r>
            <a:r>
              <a:rPr lang="es-ES_tradnl" dirty="0"/>
              <a:t>una notificación sólo aparece cuando la notificación se expande.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</a:t>
            </a:r>
            <a:r>
              <a:rPr lang="es-ES_tradnl" dirty="0"/>
              <a:t>sucede cuando la notificación </a:t>
            </a:r>
            <a:r>
              <a:rPr lang="es-ES_tradnl" dirty="0" smtClean="0"/>
              <a:t>es la primera de la lista de notificaciones </a:t>
            </a:r>
            <a:r>
              <a:rPr lang="es-ES_tradnl" dirty="0"/>
              <a:t>o si el usuario hace clic en la notificación.</a:t>
            </a:r>
          </a:p>
          <a:p>
            <a:endParaRPr lang="es-ES_tradnl" dirty="0"/>
          </a:p>
          <a:p>
            <a:r>
              <a:rPr lang="es-ES_tradnl" dirty="0" smtClean="0"/>
              <a:t>L</a:t>
            </a:r>
            <a:r>
              <a:rPr lang="es-ES" dirty="0" smtClean="0"/>
              <a:t>a</a:t>
            </a:r>
            <a:r>
              <a:rPr lang="es-ES_tradnl" dirty="0" smtClean="0"/>
              <a:t>s vistas expandidas fueron </a:t>
            </a:r>
            <a:r>
              <a:rPr lang="es-ES_tradnl" dirty="0"/>
              <a:t>introducidas en </a:t>
            </a:r>
            <a:r>
              <a:rPr lang="es-ES_tradnl" dirty="0" err="1"/>
              <a:t>Android</a:t>
            </a:r>
            <a:r>
              <a:rPr lang="es-ES_tradnl" dirty="0"/>
              <a:t> </a:t>
            </a:r>
            <a:r>
              <a:rPr lang="es-ES_tradnl" dirty="0" smtClean="0"/>
              <a:t>4.1 </a:t>
            </a:r>
            <a:r>
              <a:rPr lang="es-ES_tradnl" dirty="0"/>
              <a:t>y no están </a:t>
            </a:r>
            <a:r>
              <a:rPr lang="es-ES_tradnl" dirty="0" smtClean="0"/>
              <a:t>soportadas </a:t>
            </a:r>
            <a:r>
              <a:rPr lang="es-ES_tradnl" dirty="0"/>
              <a:t>en los dispositivos más antiguos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En dispositivos antiguos se mantiene el formato viejo si usamos el </a:t>
            </a:r>
            <a:r>
              <a:rPr lang="es-ES_tradnl" dirty="0" err="1" smtClean="0"/>
              <a:t>compability</a:t>
            </a:r>
            <a:r>
              <a:rPr lang="es-ES_tradnl" dirty="0" smtClean="0"/>
              <a:t> pack.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049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2" name="Imagen 1" descr="Captura de pantalla 2013-06-07 a la(s) 13.54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04864"/>
            <a:ext cx="4470400" cy="1333500"/>
          </a:xfrm>
          <a:prstGeom prst="rect">
            <a:avLst/>
          </a:prstGeom>
        </p:spPr>
      </p:pic>
      <p:pic>
        <p:nvPicPr>
          <p:cNvPr id="4" name="Imagen 3" descr="Captura de pantalla 2013-06-07 a la(s) 13.54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077072"/>
            <a:ext cx="4406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8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7 a la(s) 14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36912"/>
            <a:ext cx="8077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6840760" cy="4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1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Las notificaciones pueden incluir un indicador de progreso animado que muestra a los usuarios el estado de una operación en curso.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se puede estimar el tiempo que </a:t>
            </a:r>
            <a:r>
              <a:rPr lang="es-ES_tradnl" dirty="0" smtClean="0"/>
              <a:t>dura la </a:t>
            </a:r>
            <a:r>
              <a:rPr lang="es-ES_tradnl" dirty="0"/>
              <a:t>operación </a:t>
            </a:r>
            <a:r>
              <a:rPr lang="es-ES_tradnl" dirty="0" smtClean="0"/>
              <a:t>y </a:t>
            </a:r>
            <a:r>
              <a:rPr lang="es-ES_tradnl" dirty="0"/>
              <a:t>cuánto </a:t>
            </a:r>
            <a:r>
              <a:rPr lang="es-ES_tradnl" dirty="0" smtClean="0"/>
              <a:t>está completado </a:t>
            </a:r>
            <a:r>
              <a:rPr lang="es-ES_tradnl" dirty="0"/>
              <a:t>en cualquier </a:t>
            </a:r>
            <a:r>
              <a:rPr lang="es-ES_tradnl" dirty="0" smtClean="0"/>
              <a:t>momento utilizaremos la </a:t>
            </a:r>
            <a:r>
              <a:rPr lang="es-ES_tradnl" dirty="0"/>
              <a:t>forma "determinada" del indicador (una barra de progreso).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no se puede estimar la duración de la operación, </a:t>
            </a:r>
            <a:r>
              <a:rPr lang="es-ES_tradnl" dirty="0" smtClean="0"/>
              <a:t>utilizaremos el la forma </a:t>
            </a:r>
            <a:r>
              <a:rPr lang="es-ES_tradnl" dirty="0"/>
              <a:t>"</a:t>
            </a:r>
            <a:r>
              <a:rPr lang="es-ES_tradnl" dirty="0" smtClean="0"/>
              <a:t>indeterminada" </a:t>
            </a:r>
            <a:r>
              <a:rPr lang="es-ES_tradnl" dirty="0"/>
              <a:t>del indicador (un indicador de actividad)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Para mostrar una barra de progreso determinada, </a:t>
            </a:r>
            <a:r>
              <a:rPr lang="es-ES_tradnl" dirty="0" smtClean="0"/>
              <a:t>añadiremos </a:t>
            </a:r>
            <a:r>
              <a:rPr lang="es-ES_tradnl" dirty="0"/>
              <a:t>la barra a </a:t>
            </a:r>
            <a:r>
              <a:rPr lang="es-ES_tradnl" dirty="0" smtClean="0"/>
              <a:t>la </a:t>
            </a:r>
            <a:r>
              <a:rPr lang="es-ES_tradnl" dirty="0"/>
              <a:t>notificación llamando </a:t>
            </a:r>
            <a:r>
              <a:rPr lang="es-ES_tradnl" dirty="0" smtClean="0"/>
              <a:t>a </a:t>
            </a:r>
            <a:r>
              <a:rPr lang="es-ES_tradnl" dirty="0" err="1" smtClean="0"/>
              <a:t>setProgress</a:t>
            </a:r>
            <a:r>
              <a:rPr lang="es-ES_tradnl" dirty="0" smtClean="0"/>
              <a:t> </a:t>
            </a:r>
            <a:r>
              <a:rPr lang="es-ES_tradnl" dirty="0"/>
              <a:t>(</a:t>
            </a:r>
            <a:r>
              <a:rPr lang="es-ES_tradnl" dirty="0" err="1"/>
              <a:t>max</a:t>
            </a:r>
            <a:r>
              <a:rPr lang="es-ES_tradnl" dirty="0"/>
              <a:t>, </a:t>
            </a:r>
            <a:r>
              <a:rPr lang="es-ES_tradnl" dirty="0" smtClean="0"/>
              <a:t>progreso</a:t>
            </a:r>
            <a:r>
              <a:rPr lang="es-ES_tradnl" dirty="0"/>
              <a:t>, </a:t>
            </a:r>
            <a:r>
              <a:rPr lang="es-ES_tradnl" dirty="0" smtClean="0"/>
              <a:t>¿indeterminada?) </a:t>
            </a:r>
            <a:r>
              <a:rPr lang="es-ES_tradnl" dirty="0"/>
              <a:t>y luego </a:t>
            </a:r>
            <a:r>
              <a:rPr lang="es-ES_tradnl" dirty="0" smtClean="0"/>
              <a:t>lanzaremos la </a:t>
            </a:r>
            <a:r>
              <a:rPr lang="es-ES_tradnl" dirty="0"/>
              <a:t>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tercer argumento es un </a:t>
            </a:r>
            <a:r>
              <a:rPr lang="es-ES_tradnl" dirty="0" smtClean="0"/>
              <a:t>booleano que </a:t>
            </a:r>
            <a:r>
              <a:rPr lang="es-ES_tradnl" dirty="0"/>
              <a:t>indica si la barra de progreso </a:t>
            </a:r>
            <a:r>
              <a:rPr lang="es-ES_tradnl" dirty="0" smtClean="0"/>
              <a:t>es indeterminada </a:t>
            </a:r>
            <a:r>
              <a:rPr lang="es-ES_tradnl" dirty="0"/>
              <a:t>(true) o determinada (false).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344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7 a la(s) 14.0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20" y="0"/>
            <a:ext cx="5433184" cy="6858000"/>
          </a:xfrm>
          <a:prstGeom prst="rect">
            <a:avLst/>
          </a:prstGeom>
        </p:spPr>
      </p:pic>
      <p:pic>
        <p:nvPicPr>
          <p:cNvPr id="4" name="Imagen 3" descr="Captura de pantalla 2013-06-07 a la(s) 14.13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64904"/>
            <a:ext cx="3492500" cy="1155700"/>
          </a:xfrm>
          <a:prstGeom prst="rect">
            <a:avLst/>
          </a:prstGeom>
        </p:spPr>
      </p:pic>
      <p:pic>
        <p:nvPicPr>
          <p:cNvPr id="5" name="Imagen 4" descr="Captura de pantalla 2013-06-07 a la(s) 14.14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3096"/>
            <a:ext cx="3606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725144"/>
            <a:ext cx="3672408" cy="156158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772816"/>
            <a:ext cx="77768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mostrar un indicador de actividad continuada (indeterminado), </a:t>
            </a:r>
            <a:r>
              <a:rPr lang="es-ES_tradnl" dirty="0" smtClean="0"/>
              <a:t>añadiremos </a:t>
            </a:r>
            <a:r>
              <a:rPr lang="es-ES_tradnl" dirty="0"/>
              <a:t>a </a:t>
            </a:r>
            <a:r>
              <a:rPr lang="es-ES_tradnl" dirty="0" smtClean="0"/>
              <a:t>la </a:t>
            </a:r>
            <a:r>
              <a:rPr lang="es-ES_tradnl" dirty="0"/>
              <a:t>notificación </a:t>
            </a:r>
            <a:r>
              <a:rPr lang="es-ES_tradnl" dirty="0" err="1" smtClean="0"/>
              <a:t>setProgress</a:t>
            </a:r>
            <a:r>
              <a:rPr lang="es-ES_tradnl" dirty="0" smtClean="0"/>
              <a:t>(</a:t>
            </a:r>
            <a:r>
              <a:rPr lang="es-ES_tradnl" dirty="0"/>
              <a:t>0, 0, true) y </a:t>
            </a:r>
            <a:r>
              <a:rPr lang="es-ES_tradnl" dirty="0" smtClean="0"/>
              <a:t>lanzaremos la </a:t>
            </a:r>
            <a:r>
              <a:rPr lang="es-ES_tradnl" dirty="0"/>
              <a:t>notificación.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</a:t>
            </a:r>
            <a:r>
              <a:rPr lang="es-ES_tradnl" dirty="0"/>
              <a:t>omiten los dos primeros argumentos, y el tercer argumento declara que el indicador es indeterminado.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resultado es un indicador que tiene el mismo estilo que la barra de progreso, con la excepción de que la animación está en curso.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282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Notification</a:t>
            </a:r>
            <a:r>
              <a:rPr lang="es-ES_tradnl" dirty="0" smtClean="0"/>
              <a:t> </a:t>
            </a:r>
            <a:r>
              <a:rPr lang="es-ES_tradnl" dirty="0" err="1" smtClean="0"/>
              <a:t>Builder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2896"/>
            <a:ext cx="7707345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6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Pestañas.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7776864" cy="37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Toast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3" name="Imagen 2" descr="Captura de pantalla 2013-06-07 a la(s) 14.2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365104"/>
            <a:ext cx="3240360" cy="230620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87624" y="1772816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 </a:t>
            </a:r>
            <a:r>
              <a:rPr lang="es-ES_tradnl" dirty="0" smtClean="0"/>
              <a:t>TOAST proporciona </a:t>
            </a:r>
            <a:r>
              <a:rPr lang="es-ES_tradnl" dirty="0"/>
              <a:t>información sencilla acerca de una operación en una pequeña ventana emergente.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Utiliza sólo </a:t>
            </a:r>
            <a:r>
              <a:rPr lang="es-ES_tradnl" dirty="0"/>
              <a:t>la cantidad de espacio requerido para el mensaje y la actividad actual permanece </a:t>
            </a:r>
            <a:r>
              <a:rPr lang="es-ES_tradnl" dirty="0" smtClean="0"/>
              <a:t>visible. </a:t>
            </a:r>
          </a:p>
          <a:p>
            <a:endParaRPr lang="es-ES_tradnl" dirty="0"/>
          </a:p>
          <a:p>
            <a:r>
              <a:rPr lang="es-ES_tradnl" dirty="0" smtClean="0"/>
              <a:t>Desaparecen automáticamente </a:t>
            </a:r>
            <a:r>
              <a:rPr lang="es-ES_tradnl" dirty="0"/>
              <a:t>después de un tiempo de espera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(Long/Short)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11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Toast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365104"/>
            <a:ext cx="6443152" cy="2016224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899592" y="1916832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Creamos instancias </a:t>
            </a:r>
            <a:r>
              <a:rPr lang="es-ES_tradnl" dirty="0"/>
              <a:t>de un objeto </a:t>
            </a:r>
            <a:r>
              <a:rPr lang="es-ES_tradnl" dirty="0" smtClean="0"/>
              <a:t>TOAST </a:t>
            </a:r>
            <a:r>
              <a:rPr lang="es-ES_tradnl" dirty="0" err="1" smtClean="0"/>
              <a:t>maketext</a:t>
            </a:r>
            <a:r>
              <a:rPr lang="es-ES_tradnl" dirty="0" smtClean="0"/>
              <a:t>(). </a:t>
            </a:r>
          </a:p>
          <a:p>
            <a:endParaRPr lang="es-ES_tradnl" dirty="0"/>
          </a:p>
          <a:p>
            <a:r>
              <a:rPr lang="es-ES_tradnl" dirty="0" smtClean="0"/>
              <a:t>Este </a:t>
            </a:r>
            <a:r>
              <a:rPr lang="es-ES_tradnl" dirty="0"/>
              <a:t>método tiene tres parámetros: el contexto de aplicación, el mensaje de texto, y </a:t>
            </a:r>
            <a:r>
              <a:rPr lang="es-ES_tradnl" dirty="0" smtClean="0"/>
              <a:t>su duración. </a:t>
            </a:r>
          </a:p>
          <a:p>
            <a:endParaRPr lang="es-ES_tradnl" dirty="0"/>
          </a:p>
          <a:p>
            <a:r>
              <a:rPr lang="es-ES_tradnl" dirty="0" smtClean="0"/>
              <a:t>Devuelve </a:t>
            </a:r>
            <a:r>
              <a:rPr lang="es-ES_tradnl" dirty="0"/>
              <a:t>un objeto </a:t>
            </a:r>
            <a:r>
              <a:rPr lang="es-ES_tradnl" dirty="0" smtClean="0"/>
              <a:t>TOAST inicializado correctamente, </a:t>
            </a:r>
            <a:r>
              <a:rPr lang="es-ES_tradnl" dirty="0" err="1" smtClean="0"/>
              <a:t>prearado</a:t>
            </a:r>
            <a:r>
              <a:rPr lang="es-ES_tradnl" dirty="0" smtClean="0"/>
              <a:t> para mostrarlo con show().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651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Notificaciones.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34076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Toast</a:t>
            </a:r>
            <a:r>
              <a:rPr lang="es-ES_tradnl" dirty="0" smtClean="0"/>
              <a:t>.</a:t>
            </a:r>
            <a:endParaRPr lang="es-ES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1187624" y="1844824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un simple mensaje de texto no es suficiente, </a:t>
            </a:r>
            <a:r>
              <a:rPr lang="es-ES_tradnl" dirty="0" smtClean="0"/>
              <a:t>podemos crear </a:t>
            </a:r>
            <a:r>
              <a:rPr lang="es-ES_tradnl" dirty="0"/>
              <a:t>un diseño </a:t>
            </a:r>
            <a:r>
              <a:rPr lang="es-ES_tradnl" dirty="0" smtClean="0"/>
              <a:t>personalizado. </a:t>
            </a:r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crear un diseño personalizado, </a:t>
            </a:r>
            <a:r>
              <a:rPr lang="es-ES_tradnl" dirty="0" smtClean="0"/>
              <a:t>definimos un </a:t>
            </a:r>
            <a:r>
              <a:rPr lang="es-ES_tradnl" dirty="0"/>
              <a:t>diseño </a:t>
            </a:r>
            <a:r>
              <a:rPr lang="es-ES_tradnl" dirty="0" smtClean="0"/>
              <a:t>para la notificación y lo establecemos con su método </a:t>
            </a:r>
            <a:r>
              <a:rPr lang="es-ES_tradnl" dirty="0" err="1" smtClean="0"/>
              <a:t>setView</a:t>
            </a:r>
            <a:r>
              <a:rPr lang="es-ES_tradnl" dirty="0" smtClean="0"/>
              <a:t>(View </a:t>
            </a:r>
            <a:r>
              <a:rPr lang="es-ES_tradnl" dirty="0" err="1" smtClean="0"/>
              <a:t>view</a:t>
            </a:r>
            <a:r>
              <a:rPr lang="es-ES_tradnl" dirty="0" smtClean="0"/>
              <a:t>).</a:t>
            </a:r>
            <a:endParaRPr lang="es-ES" dirty="0"/>
          </a:p>
        </p:txBody>
      </p:sp>
      <p:pic>
        <p:nvPicPr>
          <p:cNvPr id="3" name="Imagen 2" descr="Captura de pantalla 2013-06-07 a la(s) 14.27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01008"/>
            <a:ext cx="8331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1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484784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Android</a:t>
            </a:r>
            <a:r>
              <a:rPr lang="es-ES_tradnl" dirty="0" smtClean="0"/>
              <a:t> nos permite llevar nuestras aplicaciones </a:t>
            </a:r>
            <a:r>
              <a:rPr lang="es-ES_tradnl" dirty="0"/>
              <a:t>favoritas </a:t>
            </a:r>
            <a:r>
              <a:rPr lang="es-ES_tradnl" dirty="0" smtClean="0"/>
              <a:t>a la mejor </a:t>
            </a:r>
            <a:r>
              <a:rPr lang="es-ES_tradnl" dirty="0"/>
              <a:t>pantalla de la casa.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</a:t>
            </a:r>
            <a:r>
              <a:rPr lang="es-ES_tradnl" dirty="0" smtClean="0"/>
              <a:t>miles </a:t>
            </a:r>
            <a:r>
              <a:rPr lang="es-ES_tradnl" dirty="0"/>
              <a:t>de aplicaciones disponibles en la tienda Play Google </a:t>
            </a:r>
            <a:r>
              <a:rPr lang="es-ES_tradnl" dirty="0" smtClean="0"/>
              <a:t>que ya </a:t>
            </a:r>
            <a:r>
              <a:rPr lang="es-ES_tradnl" dirty="0"/>
              <a:t>están optimizados para </a:t>
            </a:r>
            <a:r>
              <a:rPr lang="es-ES_tradnl" dirty="0" smtClean="0"/>
              <a:t>los televisores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Hay dos vertientes muy diferenciadas a la hora de desarrollar para GTV, las aplicaciones nativas y las </a:t>
            </a:r>
            <a:r>
              <a:rPr lang="es-ES_tradnl" dirty="0" err="1" smtClean="0"/>
              <a:t>Webapps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</a:t>
            </a:r>
            <a:r>
              <a:rPr lang="es-ES" dirty="0" smtClean="0"/>
              <a:t>a</a:t>
            </a:r>
            <a:r>
              <a:rPr lang="es-ES_tradnl" dirty="0" smtClean="0"/>
              <a:t>s </a:t>
            </a:r>
            <a:r>
              <a:rPr lang="es-ES_tradnl" dirty="0" err="1" smtClean="0"/>
              <a:t>webapps</a:t>
            </a:r>
            <a:r>
              <a:rPr lang="es-ES_tradnl" dirty="0" smtClean="0"/>
              <a:t> consisten en aplicaciones web </a:t>
            </a:r>
            <a:r>
              <a:rPr lang="es-ES_tradnl" dirty="0" smtClean="0"/>
              <a:t>optimizadas </a:t>
            </a:r>
            <a:r>
              <a:rPr lang="es-ES_tradnl" dirty="0" smtClean="0"/>
              <a:t>para poder ser usadas en televisiones.</a:t>
            </a:r>
          </a:p>
          <a:p>
            <a:endParaRPr lang="es-ES_tradnl" dirty="0"/>
          </a:p>
          <a:p>
            <a:r>
              <a:rPr lang="es-ES_tradnl" dirty="0" smtClean="0"/>
              <a:t>Muchas </a:t>
            </a:r>
            <a:r>
              <a:rPr lang="es-ES_tradnl" dirty="0" err="1" smtClean="0"/>
              <a:t>webapps</a:t>
            </a:r>
            <a:r>
              <a:rPr lang="es-ES_tradnl" dirty="0" smtClean="0"/>
              <a:t> tienen una parte nativa que hace como lanzador de la aplicación web además de permitirnos inyectar cierta información a esta.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929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15616" y="1988840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Cuando la aplicación se ejecuta en </a:t>
            </a:r>
            <a:r>
              <a:rPr lang="es-ES_tradnl" dirty="0" smtClean="0"/>
              <a:t>una TV, </a:t>
            </a:r>
            <a:r>
              <a:rPr lang="es-ES_tradnl" dirty="0"/>
              <a:t>se debe asumir que el usuario está sentado a unos tres metros de distancia de la pantalla.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Debemos </a:t>
            </a:r>
            <a:r>
              <a:rPr lang="es-ES_tradnl" dirty="0" smtClean="0"/>
              <a:t>proporcionar </a:t>
            </a:r>
            <a:r>
              <a:rPr lang="es-ES_tradnl" dirty="0"/>
              <a:t>recursos de diseño adecuados para el modo </a:t>
            </a:r>
            <a:r>
              <a:rPr lang="es-ES_tradnl" dirty="0" err="1" smtClean="0"/>
              <a:t>Landscape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Asegurarnos </a:t>
            </a:r>
            <a:r>
              <a:rPr lang="es-ES_tradnl" dirty="0"/>
              <a:t>de que el texto y los controles son lo suficientemente grandes como para ser visibles desde una </a:t>
            </a:r>
            <a:r>
              <a:rPr lang="es-ES_tradnl" dirty="0" smtClean="0"/>
              <a:t>distancia grande.</a:t>
            </a:r>
          </a:p>
          <a:p>
            <a:endParaRPr lang="es-ES_tradnl" dirty="0"/>
          </a:p>
          <a:p>
            <a:r>
              <a:rPr lang="es-ES_tradnl" dirty="0"/>
              <a:t>Proporcionar mapas de bits e iconos para pantallas de televisión de alta definición </a:t>
            </a:r>
            <a:r>
              <a:rPr lang="es-ES_tradnl" dirty="0" smtClean="0"/>
              <a:t>y de </a:t>
            </a:r>
            <a:r>
              <a:rPr lang="es-ES_tradnl" dirty="0"/>
              <a:t>alta resolución.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034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916832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poner </a:t>
            </a:r>
            <a:r>
              <a:rPr lang="es-ES_tradnl" dirty="0"/>
              <a:t>los controles de navegación en la pantalla </a:t>
            </a:r>
            <a:r>
              <a:rPr lang="es-ES_tradnl" dirty="0" smtClean="0"/>
              <a:t>al lado </a:t>
            </a:r>
            <a:r>
              <a:rPr lang="es-ES_tradnl" dirty="0"/>
              <a:t>izquierdo o derecho de la pantalla y guardar el espacio vertical para el contenido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Crear interfaces de usuario que se </a:t>
            </a:r>
            <a:r>
              <a:rPr lang="es-ES_tradnl" dirty="0" smtClean="0"/>
              <a:t>dividan </a:t>
            </a:r>
            <a:r>
              <a:rPr lang="es-ES_tradnl" dirty="0"/>
              <a:t>en secciones, mediante el uso de </a:t>
            </a:r>
            <a:r>
              <a:rPr lang="es-ES_tradnl" dirty="0" err="1" smtClean="0"/>
              <a:t>fragments</a:t>
            </a:r>
            <a:r>
              <a:rPr lang="es-ES_tradnl" dirty="0" smtClean="0"/>
              <a:t> y </a:t>
            </a:r>
            <a:r>
              <a:rPr lang="es-ES_tradnl" dirty="0"/>
              <a:t>utilizar </a:t>
            </a:r>
            <a:r>
              <a:rPr lang="es-ES_tradnl" dirty="0" smtClean="0"/>
              <a:t>vistas </a:t>
            </a:r>
            <a:r>
              <a:rPr lang="es-ES_tradnl" dirty="0"/>
              <a:t>como </a:t>
            </a:r>
            <a:r>
              <a:rPr lang="es-ES_tradnl" dirty="0" err="1"/>
              <a:t>GridView</a:t>
            </a:r>
            <a:r>
              <a:rPr lang="es-ES_tradnl" dirty="0"/>
              <a:t> </a:t>
            </a:r>
            <a:r>
              <a:rPr lang="es-ES_tradnl" dirty="0" smtClean="0"/>
              <a:t>evitando </a:t>
            </a:r>
            <a:r>
              <a:rPr lang="es-ES_tradnl" dirty="0" err="1" smtClean="0"/>
              <a:t>ListView</a:t>
            </a:r>
            <a:r>
              <a:rPr lang="es-ES_tradnl" dirty="0" smtClean="0"/>
              <a:t> para hacer hacer </a:t>
            </a:r>
            <a:r>
              <a:rPr lang="es-ES_tradnl" dirty="0"/>
              <a:t>un mejor uso del espacio </a:t>
            </a:r>
            <a:r>
              <a:rPr lang="es-ES_tradnl" dirty="0" smtClean="0"/>
              <a:t>horizontal.</a:t>
            </a:r>
          </a:p>
          <a:p>
            <a:endParaRPr lang="es-ES_tradnl" dirty="0"/>
          </a:p>
          <a:p>
            <a:r>
              <a:rPr lang="es-ES_tradnl" dirty="0" smtClean="0"/>
              <a:t>Debemos usar  </a:t>
            </a:r>
            <a:r>
              <a:rPr lang="es-ES_tradnl" dirty="0" err="1"/>
              <a:t>RelativeLayout</a:t>
            </a:r>
            <a:r>
              <a:rPr lang="es-ES_tradnl" dirty="0"/>
              <a:t> o </a:t>
            </a:r>
            <a:r>
              <a:rPr lang="es-ES_tradnl" dirty="0" err="1"/>
              <a:t>LinearLayout</a:t>
            </a:r>
            <a:r>
              <a:rPr lang="es-ES_tradnl" dirty="0"/>
              <a:t> para organizar </a:t>
            </a:r>
            <a:r>
              <a:rPr lang="es-ES_tradnl" dirty="0" smtClean="0"/>
              <a:t>las visitas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Añadir </a:t>
            </a:r>
            <a:r>
              <a:rPr lang="es-ES_tradnl" dirty="0"/>
              <a:t>un margen suficiente entre los controles </a:t>
            </a:r>
            <a:r>
              <a:rPr lang="es-ES_tradnl" dirty="0" smtClean="0"/>
              <a:t>para </a:t>
            </a:r>
            <a:r>
              <a:rPr lang="es-ES_tradnl" dirty="0"/>
              <a:t>evitar una </a:t>
            </a:r>
            <a:r>
              <a:rPr lang="es-ES_tradnl" dirty="0" smtClean="0"/>
              <a:t>interfaz </a:t>
            </a:r>
            <a:r>
              <a:rPr lang="es-ES_tradnl" dirty="0"/>
              <a:t>desordenada.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195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texto y los controles de </a:t>
            </a:r>
            <a:r>
              <a:rPr lang="es-ES_tradnl" dirty="0" smtClean="0"/>
              <a:t>la interfaz </a:t>
            </a:r>
            <a:r>
              <a:rPr lang="es-ES_tradnl" dirty="0"/>
              <a:t>de usuario de una aplicación de TV </a:t>
            </a:r>
            <a:r>
              <a:rPr lang="es-ES_tradnl" dirty="0" smtClean="0"/>
              <a:t>deben </a:t>
            </a:r>
            <a:r>
              <a:rPr lang="es-ES_tradnl" dirty="0"/>
              <a:t>ser fácilmente </a:t>
            </a:r>
            <a:r>
              <a:rPr lang="es-ES_tradnl" dirty="0" smtClean="0"/>
              <a:t>visibles </a:t>
            </a:r>
            <a:r>
              <a:rPr lang="es-ES_tradnl" dirty="0"/>
              <a:t>y </a:t>
            </a:r>
            <a:r>
              <a:rPr lang="es-ES_tradnl" dirty="0" smtClean="0"/>
              <a:t>navegables </a:t>
            </a:r>
            <a:r>
              <a:rPr lang="es-ES_tradnl" dirty="0"/>
              <a:t>desde </a:t>
            </a:r>
            <a:r>
              <a:rPr lang="es-ES_tradnl" dirty="0" smtClean="0"/>
              <a:t>larga </a:t>
            </a:r>
            <a:r>
              <a:rPr lang="es-ES_tradnl" dirty="0"/>
              <a:t>distancia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Dividiremos </a:t>
            </a:r>
            <a:r>
              <a:rPr lang="es-ES_tradnl" dirty="0"/>
              <a:t>el texto en trozos pequeños que los usuarios pueden </a:t>
            </a:r>
            <a:r>
              <a:rPr lang="es-ES_tradnl" dirty="0" smtClean="0"/>
              <a:t>distinguir rápidamente.</a:t>
            </a:r>
          </a:p>
          <a:p>
            <a:endParaRPr lang="es-ES_tradnl" dirty="0"/>
          </a:p>
          <a:p>
            <a:r>
              <a:rPr lang="es-ES_tradnl" dirty="0" smtClean="0"/>
              <a:t>Usaremos texto </a:t>
            </a:r>
            <a:r>
              <a:rPr lang="es-ES_tradnl" dirty="0"/>
              <a:t>claro sobre un fondo oscuro. Este estilo es más fácil de leer en un televisor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Es preferible usar </a:t>
            </a:r>
            <a:r>
              <a:rPr lang="es-ES_tradnl" dirty="0"/>
              <a:t>las fuentes </a:t>
            </a:r>
            <a:r>
              <a:rPr lang="es-ES_tradnl" dirty="0" err="1"/>
              <a:t>sans-serif</a:t>
            </a:r>
            <a:r>
              <a:rPr lang="es-ES_tradnl" dirty="0"/>
              <a:t> simples y usar anti-</a:t>
            </a:r>
            <a:r>
              <a:rPr lang="es-ES_tradnl" dirty="0" err="1"/>
              <a:t>aliasing</a:t>
            </a:r>
            <a:r>
              <a:rPr lang="es-ES_tradnl" dirty="0"/>
              <a:t> para aumentar la legibilidad.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259632" y="4725144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Utilizaremos esquemas </a:t>
            </a:r>
            <a:r>
              <a:rPr lang="es-ES_tradnl" dirty="0"/>
              <a:t>de tamaño </a:t>
            </a:r>
            <a:r>
              <a:rPr lang="es-ES_tradnl" dirty="0" smtClean="0"/>
              <a:t>relativo y mediremos las dimensiones en “</a:t>
            </a:r>
            <a:r>
              <a:rPr lang="es-ES_tradnl" dirty="0" err="1" smtClean="0"/>
              <a:t>dips</a:t>
            </a:r>
            <a:r>
              <a:rPr lang="es-ES_tradnl" dirty="0" smtClean="0"/>
              <a:t>” y los tamaños de texto en “</a:t>
            </a:r>
            <a:r>
              <a:rPr lang="es-ES_tradnl" dirty="0" err="1" smtClean="0"/>
              <a:t>sp</a:t>
            </a:r>
            <a:r>
              <a:rPr lang="es-ES_tradnl" dirty="0" smtClean="0"/>
              <a:t>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60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5" name="Rectángulo 4"/>
          <p:cNvSpPr/>
          <p:nvPr/>
        </p:nvSpPr>
        <p:spPr>
          <a:xfrm>
            <a:off x="1187624" y="1412776"/>
            <a:ext cx="7776864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Las resoluciones comunes de </a:t>
            </a:r>
            <a:r>
              <a:rPr lang="es-ES_tradnl" dirty="0" smtClean="0"/>
              <a:t>TV son </a:t>
            </a:r>
            <a:r>
              <a:rPr lang="es-ES_tradnl" dirty="0"/>
              <a:t>720p, 1080i y 1080p.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Diseñaremos </a:t>
            </a:r>
            <a:r>
              <a:rPr lang="es-ES_tradnl" dirty="0"/>
              <a:t>la interfaz de usuario </a:t>
            </a:r>
            <a:r>
              <a:rPr lang="es-ES_tradnl" dirty="0" smtClean="0"/>
              <a:t>en 1080p </a:t>
            </a:r>
            <a:r>
              <a:rPr lang="es-ES_tradnl" dirty="0"/>
              <a:t>y luego </a:t>
            </a:r>
            <a:r>
              <a:rPr lang="es-ES_tradnl" dirty="0" smtClean="0"/>
              <a:t>permitiremos </a:t>
            </a:r>
            <a:r>
              <a:rPr lang="es-ES_tradnl" dirty="0"/>
              <a:t>que el sistema </a:t>
            </a:r>
            <a:r>
              <a:rPr lang="es-ES_tradnl" dirty="0" smtClean="0"/>
              <a:t>escale a </a:t>
            </a:r>
            <a:r>
              <a:rPr lang="es-ES_tradnl" dirty="0"/>
              <a:t>720p si es necesario.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En </a:t>
            </a:r>
            <a:r>
              <a:rPr lang="es-ES_tradnl" dirty="0"/>
              <a:t>general, la reducción de escala (eliminación de píxeles) </a:t>
            </a:r>
            <a:r>
              <a:rPr lang="es-ES_tradnl" dirty="0" smtClean="0"/>
              <a:t>no degrada la </a:t>
            </a:r>
            <a:r>
              <a:rPr lang="es-ES_tradnl" dirty="0"/>
              <a:t>interfaz de </a:t>
            </a:r>
            <a:r>
              <a:rPr lang="es-ES_tradnl" dirty="0" smtClean="0"/>
              <a:t>.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Para obtener los mejores resultados de escala para las imágenes, </a:t>
            </a:r>
            <a:r>
              <a:rPr lang="es-ES_tradnl" dirty="0" smtClean="0"/>
              <a:t>usaremos 9-patch.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1187624" y="4437112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Cargaremos </a:t>
            </a:r>
            <a:r>
              <a:rPr lang="es-ES_tradnl" dirty="0"/>
              <a:t>imágenes sólo cuando </a:t>
            </a:r>
            <a:r>
              <a:rPr lang="es-ES_tradnl" dirty="0" smtClean="0"/>
              <a:t>van a ser mostradas </a:t>
            </a:r>
            <a:r>
              <a:rPr lang="es-ES_tradnl" dirty="0"/>
              <a:t>en la pantalla.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Debemos reciclar los </a:t>
            </a:r>
            <a:r>
              <a:rPr lang="es-ES_tradnl" dirty="0" err="1" smtClean="0"/>
              <a:t>bitmaps</a:t>
            </a:r>
            <a:r>
              <a:rPr lang="es-ES_tradnl" dirty="0" smtClean="0"/>
              <a:t> para optimizar la memoria.</a:t>
            </a:r>
          </a:p>
          <a:p>
            <a:endParaRPr lang="es-ES_tradnl" dirty="0" smtClean="0"/>
          </a:p>
          <a:p>
            <a:r>
              <a:rPr lang="es-ES_tradnl" dirty="0" smtClean="0"/>
              <a:t>Utilizaremos </a:t>
            </a:r>
            <a:r>
              <a:rPr lang="es-ES_tradnl" dirty="0" err="1"/>
              <a:t>WeakReference</a:t>
            </a:r>
            <a:r>
              <a:rPr lang="es-ES_tradnl" dirty="0"/>
              <a:t> para almacenar </a:t>
            </a:r>
            <a:r>
              <a:rPr lang="es-ES_tradnl" dirty="0" err="1" smtClean="0"/>
              <a:t>BMPs</a:t>
            </a:r>
            <a:r>
              <a:rPr lang="es-ES_tradnl" dirty="0" smtClean="0"/>
              <a:t> </a:t>
            </a:r>
            <a:r>
              <a:rPr lang="es-ES_tradnl" dirty="0"/>
              <a:t>en una colección en memoria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6067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1187624" y="1340768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 aspecto importante </a:t>
            </a:r>
            <a:r>
              <a:rPr lang="es-ES_tradnl" dirty="0" smtClean="0"/>
              <a:t>del GTV es el mando </a:t>
            </a:r>
            <a:r>
              <a:rPr lang="es-ES_tradnl" dirty="0"/>
              <a:t>a distancia.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Debemos prestar </a:t>
            </a:r>
            <a:r>
              <a:rPr lang="es-ES_tradnl" dirty="0"/>
              <a:t>especial atención a la forma en que el usuario realmente navega alrededor de la aplicación al utilizar un control remoto en lugar de una pantalla táctil.</a:t>
            </a:r>
          </a:p>
          <a:p>
            <a:endParaRPr lang="es-ES_tradnl" dirty="0"/>
          </a:p>
          <a:p>
            <a:r>
              <a:rPr lang="es-ES_tradnl" dirty="0" smtClean="0"/>
              <a:t>Debemos asegurarnos de que </a:t>
            </a:r>
            <a:r>
              <a:rPr lang="es-ES_tradnl" dirty="0"/>
              <a:t>todos los controles de diseño </a:t>
            </a:r>
            <a:r>
              <a:rPr lang="es-ES_tradnl" dirty="0" smtClean="0"/>
              <a:t>son navegables mediante el </a:t>
            </a:r>
            <a:r>
              <a:rPr lang="es-ES_tradnl" dirty="0"/>
              <a:t>D-</a:t>
            </a:r>
            <a:r>
              <a:rPr lang="es-ES_tradnl" dirty="0" err="1" smtClean="0"/>
              <a:t>pad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Debeos proporcionar la información de navegación por la </a:t>
            </a:r>
            <a:r>
              <a:rPr lang="es-ES_tradnl" dirty="0"/>
              <a:t>interfaz de </a:t>
            </a:r>
            <a:r>
              <a:rPr lang="es-ES_tradnl" dirty="0" smtClean="0"/>
              <a:t>usuario por muy obvia que parezca, el mando a distancia es un control oculto en la pantalla.</a:t>
            </a:r>
          </a:p>
          <a:p>
            <a:endParaRPr lang="es-ES_tradnl" dirty="0"/>
          </a:p>
          <a:p>
            <a:r>
              <a:rPr lang="es-ES_tradnl" dirty="0" smtClean="0"/>
              <a:t>Buscar una </a:t>
            </a:r>
            <a:r>
              <a:rPr lang="es-ES_tradnl" dirty="0"/>
              <a:t>colocación de </a:t>
            </a:r>
            <a:r>
              <a:rPr lang="es-ES_tradnl" dirty="0" smtClean="0"/>
              <a:t>los controles para facilitar el acceso a ellos.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92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pic>
        <p:nvPicPr>
          <p:cNvPr id="2" name="Imagen 1" descr="Captura de pantalla 2013-06-08 a la(s) 18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56992"/>
            <a:ext cx="8458200" cy="1892300"/>
          </a:xfrm>
          <a:prstGeom prst="rect">
            <a:avLst/>
          </a:prstGeom>
        </p:spPr>
      </p:pic>
      <p:pic>
        <p:nvPicPr>
          <p:cNvPr id="8" name="Imagen 7" descr="Captura de pantalla 2013-06-08 a la(s) 18.5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8" y="2132856"/>
            <a:ext cx="9004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Navegación Coherente.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4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395536" y="1484784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Paginación Horizontal.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51" y="2060848"/>
            <a:ext cx="7431529" cy="37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5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pic>
        <p:nvPicPr>
          <p:cNvPr id="3" name="Imagen 2" descr="Captura de pantalla 2013-06-08 a la(s) 19.0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03264"/>
            <a:ext cx="7950200" cy="3302000"/>
          </a:xfrm>
          <a:prstGeom prst="rect">
            <a:avLst/>
          </a:prstGeom>
        </p:spPr>
      </p:pic>
      <p:pic>
        <p:nvPicPr>
          <p:cNvPr id="4" name="Imagen 3" descr="Captura de pantalla 2013-06-08 a la(s) 19.00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445224"/>
            <a:ext cx="4749800" cy="12319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99592" y="1556792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Usaremos </a:t>
            </a:r>
            <a:r>
              <a:rPr lang="es-ES_tradnl" dirty="0"/>
              <a:t>detalles de color adecuados para </a:t>
            </a:r>
            <a:r>
              <a:rPr lang="es-ES_tradnl" dirty="0" smtClean="0"/>
              <a:t>los </a:t>
            </a:r>
            <a:r>
              <a:rPr lang="es-ES_tradnl" dirty="0"/>
              <a:t>elementos seleccionables en la interfaz de usuario.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227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Los televisores </a:t>
            </a:r>
            <a:r>
              <a:rPr lang="es-ES_tradnl" dirty="0"/>
              <a:t>son muy diferentes de otros dispositivos </a:t>
            </a:r>
            <a:r>
              <a:rPr lang="es-ES_tradnl" dirty="0" err="1" smtClean="0"/>
              <a:t>Android</a:t>
            </a:r>
            <a:r>
              <a:rPr lang="es-ES_tradnl" dirty="0"/>
              <a:t>:</a:t>
            </a:r>
          </a:p>
          <a:p>
            <a:endParaRPr lang="es-ES_tradnl" dirty="0"/>
          </a:p>
          <a:p>
            <a:r>
              <a:rPr lang="es-ES_tradnl" dirty="0"/>
              <a:t>No son móviles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Los usuarios los usan </a:t>
            </a:r>
            <a:r>
              <a:rPr lang="es-ES_tradnl" dirty="0"/>
              <a:t>para </a:t>
            </a:r>
            <a:r>
              <a:rPr lang="es-ES_tradnl" dirty="0" smtClean="0"/>
              <a:t>consumir contenidos.</a:t>
            </a:r>
          </a:p>
          <a:p>
            <a:endParaRPr lang="es-ES_tradnl" dirty="0"/>
          </a:p>
          <a:p>
            <a:r>
              <a:rPr lang="es-ES_tradnl" dirty="0" smtClean="0"/>
              <a:t>Los usuarios interactúan </a:t>
            </a:r>
            <a:r>
              <a:rPr lang="es-ES_tradnl" dirty="0"/>
              <a:t>con ellos desde la distancia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Carecen de algunas </a:t>
            </a:r>
            <a:r>
              <a:rPr lang="es-ES_tradnl" dirty="0" err="1" smtClean="0"/>
              <a:t>caracteristicas</a:t>
            </a:r>
            <a:r>
              <a:rPr lang="es-ES_tradnl" dirty="0" smtClean="0"/>
              <a:t>:</a:t>
            </a:r>
            <a:endParaRPr lang="es-ES" dirty="0"/>
          </a:p>
        </p:txBody>
      </p:sp>
      <p:pic>
        <p:nvPicPr>
          <p:cNvPr id="6" name="Imagen 5" descr="Captura de pantalla 2013-06-08 a la(s) 19.05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096"/>
            <a:ext cx="9144000" cy="241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Pero no todas carecen de los mismo</a:t>
            </a:r>
            <a:r>
              <a:rPr lang="es-ES" dirty="0" smtClean="0"/>
              <a:t>…</a:t>
            </a:r>
          </a:p>
          <a:p>
            <a:endParaRPr lang="es-ES" dirty="0"/>
          </a:p>
          <a:p>
            <a:r>
              <a:rPr lang="es-ES" dirty="0" smtClean="0"/>
              <a:t>Debemos comprobar el HW del que disponemos…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12976"/>
            <a:ext cx="8813616" cy="241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8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971600" y="1628800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Disponemos de ejemplos de </a:t>
            </a:r>
            <a:r>
              <a:rPr lang="es-ES_tradnl" dirty="0" err="1" smtClean="0"/>
              <a:t>aplicaicones</a:t>
            </a:r>
            <a:r>
              <a:rPr lang="es-ES_tradnl" dirty="0" smtClean="0"/>
              <a:t> optimizadas para GTV y algunos códigos para la integración entre dispositivos móviles t GTV</a:t>
            </a:r>
            <a:r>
              <a:rPr lang="es-ES" dirty="0"/>
              <a:t> </a:t>
            </a:r>
            <a:r>
              <a:rPr lang="es-ES" dirty="0" smtClean="0"/>
              <a:t>en: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763688" y="2852936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code.google.com</a:t>
            </a:r>
            <a:r>
              <a:rPr lang="fr-FR" dirty="0"/>
              <a:t>/p/</a:t>
            </a:r>
            <a:r>
              <a:rPr lang="fr-FR" dirty="0" err="1"/>
              <a:t>googletv-android-samples</a:t>
            </a:r>
            <a:r>
              <a:rPr lang="fr-FR" dirty="0"/>
              <a:t>/</a:t>
            </a:r>
            <a:endParaRPr lang="es-ES" dirty="0"/>
          </a:p>
        </p:txBody>
      </p:sp>
      <p:pic>
        <p:nvPicPr>
          <p:cNvPr id="5" name="Imagen 4" descr="Captura de pantalla 2013-06-08 a la(s) 19.1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01008"/>
            <a:ext cx="2520280" cy="29613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83768" y="2420888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</a:t>
            </a:r>
            <a:r>
              <a:rPr lang="en-US" dirty="0" err="1"/>
              <a:t>tv</a:t>
            </a:r>
            <a:r>
              <a:rPr lang="en-US" dirty="0"/>
              <a:t>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402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0" name="2 CuadroTexto"/>
          <p:cNvSpPr txBox="1"/>
          <p:nvPr/>
        </p:nvSpPr>
        <p:spPr>
          <a:xfrm>
            <a:off x="1259632" y="1628800"/>
            <a:ext cx="6764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Permiso de Internet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Habilitar JavaScript</a:t>
            </a:r>
          </a:p>
          <a:p>
            <a:endParaRPr lang="es-ES" dirty="0" smtClean="0"/>
          </a:p>
        </p:txBody>
      </p:sp>
      <p:pic>
        <p:nvPicPr>
          <p:cNvPr id="11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2621372"/>
            <a:ext cx="7206351" cy="877177"/>
          </a:xfrm>
          <a:prstGeom prst="rect">
            <a:avLst/>
          </a:prstGeom>
        </p:spPr>
      </p:pic>
      <p:pic>
        <p:nvPicPr>
          <p:cNvPr id="12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5" y="4491122"/>
            <a:ext cx="7693781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0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3" name="2 CuadroTexto"/>
          <p:cNvSpPr txBox="1"/>
          <p:nvPr/>
        </p:nvSpPr>
        <p:spPr>
          <a:xfrm>
            <a:off x="971600" y="1484784"/>
            <a:ext cx="6764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Enlazar JavaScript y Java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Llamar a código «Nativo» desde JavaScript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JavaScriptInterface</a:t>
            </a:r>
            <a:endParaRPr lang="es-ES" dirty="0" smtClean="0"/>
          </a:p>
        </p:txBody>
      </p:sp>
      <p:pic>
        <p:nvPicPr>
          <p:cNvPr id="1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29000"/>
            <a:ext cx="7813992" cy="30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1556792"/>
            <a:ext cx="6764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Enlazar JavaScript y Java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 smtClean="0"/>
              <a:t>WebView.addJavaScriptInterface</a:t>
            </a:r>
            <a:r>
              <a:rPr lang="es-ES" dirty="0" smtClean="0"/>
              <a:t>()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err="1" smtClean="0"/>
              <a:t>JavaScriptInterface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Nombre de la interfaz</a:t>
            </a:r>
          </a:p>
          <a:p>
            <a:pPr marL="2114550" lvl="4" indent="-285750">
              <a:buFont typeface="Arial" pitchFamily="34" charset="0"/>
              <a:buChar char="•"/>
            </a:pPr>
            <a:r>
              <a:rPr lang="es-ES" dirty="0" smtClean="0"/>
              <a:t>Se transforma en un objeto JS</a:t>
            </a:r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4404355"/>
            <a:ext cx="8820472" cy="6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3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1" name="2 CuadroTexto"/>
          <p:cNvSpPr txBox="1"/>
          <p:nvPr/>
        </p:nvSpPr>
        <p:spPr>
          <a:xfrm>
            <a:off x="1187624" y="1556792"/>
            <a:ext cx="67640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Enlazar JavaScript y Java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Llamadas desde la interfaz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El código JS se ejecuta en otro hilo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Habilita el uso de JS de forma automática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Ejecutar código de terceros es potencialmente peligroso</a:t>
            </a:r>
          </a:p>
        </p:txBody>
      </p:sp>
      <p:pic>
        <p:nvPicPr>
          <p:cNvPr id="12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" y="3284984"/>
            <a:ext cx="9102521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6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8" name="2 CuadroTexto"/>
          <p:cNvSpPr txBox="1"/>
          <p:nvPr/>
        </p:nvSpPr>
        <p:spPr>
          <a:xfrm>
            <a:off x="1187624" y="1556792"/>
            <a:ext cx="6764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Manejar la navegación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Implementar </a:t>
            </a:r>
            <a:r>
              <a:rPr lang="es-ES" dirty="0" err="1" smtClean="0"/>
              <a:t>WebViewClient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Reaccionar a ciertas URL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smtClean="0"/>
              <a:t>Añadir parámetros a </a:t>
            </a:r>
            <a:r>
              <a:rPr lang="es-ES" dirty="0" err="1" smtClean="0"/>
              <a:t>URLs</a:t>
            </a:r>
            <a:endParaRPr lang="es-ES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 err="1" smtClean="0"/>
              <a:t>Redireccionar</a:t>
            </a:r>
            <a:r>
              <a:rPr lang="es-ES" dirty="0" smtClean="0"/>
              <a:t> según la URL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</p:txBody>
      </p:sp>
      <p:pic>
        <p:nvPicPr>
          <p:cNvPr id="10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437112"/>
            <a:ext cx="8660505" cy="6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5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23928" y="188640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Interfaz de usuario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Otras Interfaces. GTV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5</a:t>
            </a:r>
            <a:endParaRPr lang="es-ES" sz="1000" dirty="0"/>
          </a:p>
        </p:txBody>
      </p:sp>
      <p:sp>
        <p:nvSpPr>
          <p:cNvPr id="11" name="2 CuadroTexto"/>
          <p:cNvSpPr txBox="1"/>
          <p:nvPr/>
        </p:nvSpPr>
        <p:spPr>
          <a:xfrm>
            <a:off x="1187624" y="1412776"/>
            <a:ext cx="6764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Hibridas (Nativa/WEB)</a:t>
            </a:r>
          </a:p>
          <a:p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Manejar la navegación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shouldOverrideUrlLoading</a:t>
            </a:r>
            <a:r>
              <a:rPr lang="es-ES" dirty="0" smtClean="0"/>
              <a:t>()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True El </a:t>
            </a:r>
            <a:r>
              <a:rPr lang="es-ES" dirty="0" err="1" smtClean="0"/>
              <a:t>webview</a:t>
            </a:r>
            <a:r>
              <a:rPr lang="es-ES" dirty="0" smtClean="0"/>
              <a:t> sigue gestionando la </a:t>
            </a:r>
            <a:r>
              <a:rPr lang="es-ES" dirty="0" err="1" smtClean="0"/>
              <a:t>url</a:t>
            </a:r>
            <a:endParaRPr lang="es-ES" dirty="0" smtClean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smtClean="0"/>
              <a:t>False Nosotros nos hacemos cargo de la </a:t>
            </a:r>
            <a:r>
              <a:rPr lang="es-ES" dirty="0" err="1" smtClean="0"/>
              <a:t>url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s-ES" dirty="0" smtClean="0"/>
          </a:p>
        </p:txBody>
      </p:sp>
      <p:pic>
        <p:nvPicPr>
          <p:cNvPr id="12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29000"/>
            <a:ext cx="795604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7038</TotalTime>
  <Words>5482</Words>
  <Application>Microsoft Macintosh PowerPoint</Application>
  <PresentationFormat>Presentación en pantalla (4:3)</PresentationFormat>
  <Paragraphs>910</Paragraphs>
  <Slides>118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118</vt:i4>
      </vt:variant>
    </vt:vector>
  </HeadingPairs>
  <TitlesOfParts>
    <vt:vector size="119" baseType="lpstr">
      <vt:lpstr>Diseño predeterminado</vt:lpstr>
      <vt:lpstr>Presentación de PowerPoint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  <vt:lpstr>Interfaz de usuario</vt:lpstr>
    </vt:vector>
  </TitlesOfParts>
  <Company>comunica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ivan garceran</dc:creator>
  <cp:lastModifiedBy>centic</cp:lastModifiedBy>
  <cp:revision>263</cp:revision>
  <dcterms:created xsi:type="dcterms:W3CDTF">2006-09-07T08:52:47Z</dcterms:created>
  <dcterms:modified xsi:type="dcterms:W3CDTF">2013-06-25T12:33:38Z</dcterms:modified>
</cp:coreProperties>
</file>